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4"/>
  </p:notesMasterIdLst>
  <p:sldIdLst>
    <p:sldId id="713" r:id="rId2"/>
    <p:sldId id="379" r:id="rId3"/>
    <p:sldId id="299" r:id="rId4"/>
    <p:sldId id="297" r:id="rId5"/>
    <p:sldId id="380" r:id="rId6"/>
    <p:sldId id="712" r:id="rId7"/>
    <p:sldId id="382" r:id="rId8"/>
    <p:sldId id="394" r:id="rId9"/>
    <p:sldId id="378" r:id="rId10"/>
    <p:sldId id="278" r:id="rId11"/>
    <p:sldId id="392" r:id="rId12"/>
    <p:sldId id="377" r:id="rId13"/>
  </p:sldIdLst>
  <p:sldSz cx="9144000" cy="5143500" type="screen16x9"/>
  <p:notesSz cx="6858000" cy="9144000"/>
  <p:embeddedFontLst>
    <p:embeddedFont>
      <p:font typeface="Montserrat" panose="00000500000000000000" pitchFamily="2" charset="0"/>
      <p:regular r:id="rId15"/>
      <p:bold r:id="rId16"/>
      <p:italic r:id="rId17"/>
      <p:boldItalic r:id="rId18"/>
    </p:embeddedFont>
    <p:embeddedFont>
      <p:font typeface="Montserrat Black" panose="00000A00000000000000" pitchFamily="2" charset="0"/>
      <p:bold r:id="rId19"/>
      <p:italic r:id="rId20"/>
      <p:boldItalic r:id="rId21"/>
    </p:embeddedFont>
    <p:embeddedFont>
      <p:font typeface="Montserrat ExtraBold" panose="00000900000000000000" pitchFamily="2" charset="0"/>
      <p:bold r:id="rId22"/>
      <p:italic r:id="rId23"/>
      <p:boldItalic r:id="rId24"/>
    </p:embeddedFont>
    <p:embeddedFont>
      <p:font typeface="Montserrat Medium" panose="00000600000000000000" pitchFamily="2" charset="0"/>
      <p:regular r:id="rId25"/>
      <p:italic r:id="rId26"/>
    </p:embeddedFont>
    <p:embeddedFont>
      <p:font typeface="Poppins" panose="00000500000000000000" pitchFamily="2" charset="0"/>
      <p:regular r:id="rId27"/>
      <p:bold r:id="rId28"/>
      <p:italic r:id="rId29"/>
      <p:boldItalic r:id="rId30"/>
    </p:embeddedFont>
    <p:embeddedFont>
      <p:font typeface="Poppins Light" panose="00000400000000000000" pitchFamily="2" charset="0"/>
      <p:regular r:id="rId31"/>
      <p:italic r:id="rId32"/>
    </p:embeddedFont>
    <p:embeddedFont>
      <p:font typeface="Poppins SemiBold" panose="00000700000000000000" pitchFamily="2" charset="0"/>
      <p:regular r:id="rId33"/>
      <p:bold r:id="rId34"/>
      <p:italic r:id="rId35"/>
      <p:boldItalic r:id="rId36"/>
    </p:embeddedFont>
    <p:embeddedFont>
      <p:font typeface="Segoe UI" panose="020B0502040204020203" pitchFamily="34"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97A8"/>
    <a:srgbClr val="83F180"/>
    <a:srgbClr val="DFEBF7"/>
    <a:srgbClr val="1A444C"/>
    <a:srgbClr val="75E99A"/>
    <a:srgbClr val="073763"/>
    <a:srgbClr val="296975"/>
    <a:srgbClr val="9FC5E8"/>
    <a:srgbClr val="40A2CA"/>
    <a:srgbClr val="0A36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41D83A2-F0D0-4977-8A09-3C246C4375CF}">
  <a:tblStyle styleId="{B41D83A2-F0D0-4977-8A09-3C246C4375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Estilo claro 1 - Acento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528" autoAdjust="0"/>
    <p:restoredTop sz="95814"/>
  </p:normalViewPr>
  <p:slideViewPr>
    <p:cSldViewPr snapToGrid="0">
      <p:cViewPr varScale="1">
        <p:scale>
          <a:sx n="109" d="100"/>
          <a:sy n="109" d="100"/>
        </p:scale>
        <p:origin x="20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9" Type="http://schemas.openxmlformats.org/officeDocument/2006/relationships/font" Target="fonts/font25.fntdata"/><Relationship Id="rId21" Type="http://schemas.openxmlformats.org/officeDocument/2006/relationships/font" Target="fonts/font7.fntdata"/><Relationship Id="rId34" Type="http://schemas.openxmlformats.org/officeDocument/2006/relationships/font" Target="fonts/font20.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font" Target="fonts/font18.fntdata"/><Relationship Id="rId37" Type="http://schemas.openxmlformats.org/officeDocument/2006/relationships/font" Target="fonts/font23.fntdata"/><Relationship Id="rId40" Type="http://schemas.openxmlformats.org/officeDocument/2006/relationships/font" Target="fonts/font26.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36" Type="http://schemas.openxmlformats.org/officeDocument/2006/relationships/font" Target="fonts/font22.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font" Target="fonts/font17.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35" Type="http://schemas.openxmlformats.org/officeDocument/2006/relationships/font" Target="fonts/font21.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font" Target="fonts/font19.fntdata"/><Relationship Id="rId38"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18630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7fff66f7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7fff66f7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83053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610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PK"/>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F956965B-BCC6-F041-9BB7-23976A823077}" type="slidenum">
              <a:rPr kumimoji="0" lang="en-PK" sz="1400" b="0" i="0" u="none" strike="noStrike" kern="0" cap="none" spc="0" normalizeH="0" baseline="0" noProof="0" smtClean="0">
                <a:ln>
                  <a:noFill/>
                </a:ln>
                <a:solidFill>
                  <a:srgbClr val="000000"/>
                </a:solidFill>
                <a:effectLst/>
                <a:uLnTx/>
                <a:uFillTx/>
                <a:latin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lang="en-PK"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645797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1aae8baab83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1aae8baab8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9641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9"/>
        <p:cNvGrpSpPr/>
        <p:nvPr/>
      </p:nvGrpSpPr>
      <p:grpSpPr>
        <a:xfrm>
          <a:off x="0" y="0"/>
          <a:ext cx="0" cy="0"/>
          <a:chOff x="0" y="0"/>
          <a:chExt cx="0" cy="0"/>
        </a:xfrm>
      </p:grpSpPr>
      <p:sp>
        <p:nvSpPr>
          <p:cNvPr id="1020" name="Google Shape;1020;g346f48e5ca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1" name="Google Shape;1021;g346f48e5ca7_0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25642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66438d498_0_24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66438d498_0_24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2874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10625" y="1337725"/>
            <a:ext cx="3645000" cy="2526300"/>
          </a:xfrm>
          <a:prstGeom prst="rect">
            <a:avLst/>
          </a:prstGeom>
        </p:spPr>
        <p:txBody>
          <a:bodyPr spcFirstLastPara="1" wrap="square" lIns="91425" tIns="91425" rIns="91425" bIns="91425" anchor="t" anchorCtr="0">
            <a:noAutofit/>
          </a:bodyPr>
          <a:lstStyle>
            <a:lvl1pPr lvl="0" algn="r">
              <a:spcBef>
                <a:spcPts val="0"/>
              </a:spcBef>
              <a:spcAft>
                <a:spcPts val="0"/>
              </a:spcAft>
              <a:buSzPts val="5200"/>
              <a:buNone/>
              <a:defRPr sz="50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61825" y="3961400"/>
            <a:ext cx="3193800" cy="7005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20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title"/>
          </p:nvPr>
        </p:nvSpPr>
        <p:spPr>
          <a:xfrm>
            <a:off x="4614100" y="2472866"/>
            <a:ext cx="3816600" cy="14823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4614100" y="4063266"/>
            <a:ext cx="2852700" cy="67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2" name="Google Shape;42;p9"/>
          <p:cNvSpPr/>
          <p:nvPr/>
        </p:nvSpPr>
        <p:spPr>
          <a:xfrm>
            <a:off x="-36075" y="0"/>
            <a:ext cx="44652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9"/>
          <p:cNvSpPr txBox="1">
            <a:spLocks noGrp="1"/>
          </p:cNvSpPr>
          <p:nvPr>
            <p:ph type="title" idx="2" hasCustomPrompt="1"/>
          </p:nvPr>
        </p:nvSpPr>
        <p:spPr>
          <a:xfrm>
            <a:off x="2198025" y="2553241"/>
            <a:ext cx="2452500" cy="12150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9600"/>
              <a:buNone/>
              <a:defRPr sz="10300">
                <a:solidFill>
                  <a:schemeClr val="lt1"/>
                </a:solidFill>
              </a:defRPr>
            </a:lvl1pPr>
            <a:lvl2pPr lvl="1" algn="ctr" rtl="0">
              <a:spcBef>
                <a:spcPts val="0"/>
              </a:spcBef>
              <a:spcAft>
                <a:spcPts val="0"/>
              </a:spcAft>
              <a:buClr>
                <a:schemeClr val="lt1"/>
              </a:buClr>
              <a:buSzPts val="9600"/>
              <a:buNone/>
              <a:defRPr sz="9600">
                <a:solidFill>
                  <a:schemeClr val="lt1"/>
                </a:solidFill>
              </a:defRPr>
            </a:lvl2pPr>
            <a:lvl3pPr lvl="2" algn="ctr" rtl="0">
              <a:spcBef>
                <a:spcPts val="0"/>
              </a:spcBef>
              <a:spcAft>
                <a:spcPts val="0"/>
              </a:spcAft>
              <a:buClr>
                <a:schemeClr val="lt1"/>
              </a:buClr>
              <a:buSzPts val="9600"/>
              <a:buNone/>
              <a:defRPr sz="9600">
                <a:solidFill>
                  <a:schemeClr val="lt1"/>
                </a:solidFill>
              </a:defRPr>
            </a:lvl3pPr>
            <a:lvl4pPr lvl="3" algn="ctr" rtl="0">
              <a:spcBef>
                <a:spcPts val="0"/>
              </a:spcBef>
              <a:spcAft>
                <a:spcPts val="0"/>
              </a:spcAft>
              <a:buClr>
                <a:schemeClr val="lt1"/>
              </a:buClr>
              <a:buSzPts val="9600"/>
              <a:buNone/>
              <a:defRPr sz="9600">
                <a:solidFill>
                  <a:schemeClr val="lt1"/>
                </a:solidFill>
              </a:defRPr>
            </a:lvl4pPr>
            <a:lvl5pPr lvl="4" algn="ctr" rtl="0">
              <a:spcBef>
                <a:spcPts val="0"/>
              </a:spcBef>
              <a:spcAft>
                <a:spcPts val="0"/>
              </a:spcAft>
              <a:buClr>
                <a:schemeClr val="lt1"/>
              </a:buClr>
              <a:buSzPts val="9600"/>
              <a:buNone/>
              <a:defRPr sz="9600">
                <a:solidFill>
                  <a:schemeClr val="lt1"/>
                </a:solidFill>
              </a:defRPr>
            </a:lvl5pPr>
            <a:lvl6pPr lvl="5" algn="ctr" rtl="0">
              <a:spcBef>
                <a:spcPts val="0"/>
              </a:spcBef>
              <a:spcAft>
                <a:spcPts val="0"/>
              </a:spcAft>
              <a:buClr>
                <a:schemeClr val="lt1"/>
              </a:buClr>
              <a:buSzPts val="9600"/>
              <a:buNone/>
              <a:defRPr sz="9600">
                <a:solidFill>
                  <a:schemeClr val="lt1"/>
                </a:solidFill>
              </a:defRPr>
            </a:lvl6pPr>
            <a:lvl7pPr lvl="6" algn="ctr" rtl="0">
              <a:spcBef>
                <a:spcPts val="0"/>
              </a:spcBef>
              <a:spcAft>
                <a:spcPts val="0"/>
              </a:spcAft>
              <a:buClr>
                <a:schemeClr val="lt1"/>
              </a:buClr>
              <a:buSzPts val="9600"/>
              <a:buNone/>
              <a:defRPr sz="9600">
                <a:solidFill>
                  <a:schemeClr val="lt1"/>
                </a:solidFill>
              </a:defRPr>
            </a:lvl7pPr>
            <a:lvl8pPr lvl="7" algn="ctr" rtl="0">
              <a:spcBef>
                <a:spcPts val="0"/>
              </a:spcBef>
              <a:spcAft>
                <a:spcPts val="0"/>
              </a:spcAft>
              <a:buClr>
                <a:schemeClr val="lt1"/>
              </a:buClr>
              <a:buSzPts val="9600"/>
              <a:buNone/>
              <a:defRPr sz="9600">
                <a:solidFill>
                  <a:schemeClr val="lt1"/>
                </a:solidFill>
              </a:defRPr>
            </a:lvl8pPr>
            <a:lvl9pPr lvl="8" algn="ctr" rtl="0">
              <a:spcBef>
                <a:spcPts val="0"/>
              </a:spcBef>
              <a:spcAft>
                <a:spcPts val="0"/>
              </a:spcAft>
              <a:buClr>
                <a:schemeClr val="lt1"/>
              </a:buClr>
              <a:buSzPts val="9600"/>
              <a:buNone/>
              <a:defRPr sz="9600">
                <a:solidFill>
                  <a:schemeClr val="lt1"/>
                </a:solidFill>
              </a:defRPr>
            </a:lvl9pPr>
          </a:lstStyle>
          <a:p>
            <a:r>
              <a:t>xx%</a:t>
            </a:r>
          </a:p>
        </p:txBody>
      </p:sp>
      <p:sp>
        <p:nvSpPr>
          <p:cNvPr id="44" name="Google Shape;44;p9"/>
          <p:cNvSpPr/>
          <p:nvPr/>
        </p:nvSpPr>
        <p:spPr>
          <a:xfrm>
            <a:off x="2342325" y="4571700"/>
            <a:ext cx="20868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four columns">
  <p:cSld name="CUSTOM_1">
    <p:spTree>
      <p:nvGrpSpPr>
        <p:cNvPr id="1" name="Shape 61"/>
        <p:cNvGrpSpPr/>
        <p:nvPr/>
      </p:nvGrpSpPr>
      <p:grpSpPr>
        <a:xfrm>
          <a:off x="0" y="0"/>
          <a:ext cx="0" cy="0"/>
          <a:chOff x="0" y="0"/>
          <a:chExt cx="0" cy="0"/>
        </a:xfrm>
      </p:grpSpPr>
      <p:sp>
        <p:nvSpPr>
          <p:cNvPr id="62" name="Google Shape;62;p14"/>
          <p:cNvSpPr/>
          <p:nvPr/>
        </p:nvSpPr>
        <p:spPr>
          <a:xfrm>
            <a:off x="-36075" y="-68125"/>
            <a:ext cx="2235900" cy="527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4"/>
          <p:cNvSpPr txBox="1">
            <a:spLocks noGrp="1"/>
          </p:cNvSpPr>
          <p:nvPr>
            <p:ph type="subTitle" idx="1"/>
          </p:nvPr>
        </p:nvSpPr>
        <p:spPr>
          <a:xfrm>
            <a:off x="3606000" y="3159760"/>
            <a:ext cx="12984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1pPr>
            <a:lvl2pPr lvl="1"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2pPr>
            <a:lvl3pPr lvl="2"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3pPr>
            <a:lvl4pPr lvl="3"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4pPr>
            <a:lvl5pPr lvl="4"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5pPr>
            <a:lvl6pPr lvl="5"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6pPr>
            <a:lvl7pPr lvl="6"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7pPr>
            <a:lvl8pPr lvl="7"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8pPr>
            <a:lvl9pPr lvl="8" rtl="0">
              <a:lnSpc>
                <a:spcPct val="100000"/>
              </a:lnSpc>
              <a:spcBef>
                <a:spcPts val="0"/>
              </a:spcBef>
              <a:spcAft>
                <a:spcPts val="0"/>
              </a:spcAft>
              <a:buNone/>
              <a:defRPr sz="1400">
                <a:solidFill>
                  <a:schemeClr val="lt2"/>
                </a:solidFill>
                <a:latin typeface="Montserrat ExtraBold"/>
                <a:ea typeface="Montserrat ExtraBold"/>
                <a:cs typeface="Montserrat ExtraBold"/>
                <a:sym typeface="Montserrat ExtraBold"/>
              </a:defRPr>
            </a:lvl9pPr>
          </a:lstStyle>
          <a:p>
            <a:endParaRPr/>
          </a:p>
        </p:txBody>
      </p:sp>
      <p:sp>
        <p:nvSpPr>
          <p:cNvPr id="64" name="Google Shape;64;p14"/>
          <p:cNvSpPr txBox="1">
            <a:spLocks noGrp="1"/>
          </p:cNvSpPr>
          <p:nvPr>
            <p:ph type="subTitle" idx="2"/>
          </p:nvPr>
        </p:nvSpPr>
        <p:spPr>
          <a:xfrm>
            <a:off x="3615025" y="3667394"/>
            <a:ext cx="19203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65" name="Google Shape;65;p14"/>
          <p:cNvSpPr txBox="1">
            <a:spLocks noGrp="1"/>
          </p:cNvSpPr>
          <p:nvPr>
            <p:ph type="subTitle" idx="3"/>
          </p:nvPr>
        </p:nvSpPr>
        <p:spPr>
          <a:xfrm>
            <a:off x="6633275" y="1107480"/>
            <a:ext cx="12975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2pPr>
            <a:lvl3pPr lvl="2"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3pPr>
            <a:lvl4pPr lvl="3"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4pPr>
            <a:lvl5pPr lvl="4"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5pPr>
            <a:lvl6pPr lvl="5"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6pPr>
            <a:lvl7pPr lvl="6"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7pPr>
            <a:lvl8pPr lvl="7"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8pPr>
            <a:lvl9pPr lvl="8"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9pPr>
          </a:lstStyle>
          <a:p>
            <a:endParaRPr/>
          </a:p>
        </p:txBody>
      </p:sp>
      <p:sp>
        <p:nvSpPr>
          <p:cNvPr id="66" name="Google Shape;66;p14"/>
          <p:cNvSpPr txBox="1">
            <a:spLocks noGrp="1"/>
          </p:cNvSpPr>
          <p:nvPr>
            <p:ph type="subTitle" idx="4"/>
          </p:nvPr>
        </p:nvSpPr>
        <p:spPr>
          <a:xfrm>
            <a:off x="6633275" y="3667394"/>
            <a:ext cx="19203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67" name="Google Shape;67;p14"/>
          <p:cNvSpPr txBox="1">
            <a:spLocks noGrp="1"/>
          </p:cNvSpPr>
          <p:nvPr>
            <p:ph type="subTitle" idx="5"/>
          </p:nvPr>
        </p:nvSpPr>
        <p:spPr>
          <a:xfrm>
            <a:off x="6633275" y="3159760"/>
            <a:ext cx="1298400" cy="484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2pPr>
            <a:lvl3pPr lvl="2"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3pPr>
            <a:lvl4pPr lvl="3"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4pPr>
            <a:lvl5pPr lvl="4"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5pPr>
            <a:lvl6pPr lvl="5"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6pPr>
            <a:lvl7pPr lvl="6"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7pPr>
            <a:lvl8pPr lvl="7"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8pPr>
            <a:lvl9pPr lvl="8"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9pPr>
          </a:lstStyle>
          <a:p>
            <a:endParaRPr/>
          </a:p>
        </p:txBody>
      </p:sp>
      <p:sp>
        <p:nvSpPr>
          <p:cNvPr id="68" name="Google Shape;68;p14"/>
          <p:cNvSpPr txBox="1">
            <a:spLocks noGrp="1"/>
          </p:cNvSpPr>
          <p:nvPr>
            <p:ph type="subTitle" idx="6"/>
          </p:nvPr>
        </p:nvSpPr>
        <p:spPr>
          <a:xfrm>
            <a:off x="6633275" y="1616071"/>
            <a:ext cx="19206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69" name="Google Shape;69;p14"/>
          <p:cNvSpPr txBox="1">
            <a:spLocks noGrp="1"/>
          </p:cNvSpPr>
          <p:nvPr>
            <p:ph type="title" hasCustomPrompt="1"/>
          </p:nvPr>
        </p:nvSpPr>
        <p:spPr>
          <a:xfrm>
            <a:off x="5951800" y="1056943"/>
            <a:ext cx="832200" cy="51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0" name="Google Shape;70;p14"/>
          <p:cNvSpPr txBox="1">
            <a:spLocks noGrp="1"/>
          </p:cNvSpPr>
          <p:nvPr>
            <p:ph type="subTitle" idx="7"/>
          </p:nvPr>
        </p:nvSpPr>
        <p:spPr>
          <a:xfrm>
            <a:off x="3607454" y="1109348"/>
            <a:ext cx="1297500" cy="480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1pPr>
            <a:lvl2pPr lvl="1"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2pPr>
            <a:lvl3pPr lvl="2"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3pPr>
            <a:lvl4pPr lvl="3"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4pPr>
            <a:lvl5pPr lvl="4"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5pPr>
            <a:lvl6pPr lvl="5"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6pPr>
            <a:lvl7pPr lvl="6"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7pPr>
            <a:lvl8pPr lvl="7"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8pPr>
            <a:lvl9pPr lvl="8" rtl="0">
              <a:lnSpc>
                <a:spcPct val="100000"/>
              </a:lnSpc>
              <a:spcBef>
                <a:spcPts val="0"/>
              </a:spcBef>
              <a:spcAft>
                <a:spcPts val="0"/>
              </a:spcAft>
              <a:buNone/>
              <a:defRPr sz="1400">
                <a:solidFill>
                  <a:schemeClr val="lt2"/>
                </a:solidFill>
                <a:latin typeface="Montserrat Black"/>
                <a:ea typeface="Montserrat Black"/>
                <a:cs typeface="Montserrat Black"/>
                <a:sym typeface="Montserrat Black"/>
              </a:defRPr>
            </a:lvl9pPr>
          </a:lstStyle>
          <a:p>
            <a:endParaRPr/>
          </a:p>
        </p:txBody>
      </p:sp>
      <p:sp>
        <p:nvSpPr>
          <p:cNvPr id="71" name="Google Shape;71;p14"/>
          <p:cNvSpPr txBox="1">
            <a:spLocks noGrp="1"/>
          </p:cNvSpPr>
          <p:nvPr>
            <p:ph type="subTitle" idx="8"/>
          </p:nvPr>
        </p:nvSpPr>
        <p:spPr>
          <a:xfrm>
            <a:off x="3607454" y="1616071"/>
            <a:ext cx="1920600" cy="567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200"/>
            </a:lvl1pPr>
            <a:lvl2pPr lvl="1" rtl="0">
              <a:lnSpc>
                <a:spcPct val="100000"/>
              </a:lnSpc>
              <a:spcBef>
                <a:spcPts val="0"/>
              </a:spcBef>
              <a:spcAft>
                <a:spcPts val="0"/>
              </a:spcAft>
              <a:buNone/>
              <a:defRPr sz="1200"/>
            </a:lvl2pPr>
            <a:lvl3pPr lvl="2" rtl="0">
              <a:lnSpc>
                <a:spcPct val="100000"/>
              </a:lnSpc>
              <a:spcBef>
                <a:spcPts val="0"/>
              </a:spcBef>
              <a:spcAft>
                <a:spcPts val="0"/>
              </a:spcAft>
              <a:buNone/>
              <a:defRPr sz="1200"/>
            </a:lvl3pPr>
            <a:lvl4pPr lvl="3" rtl="0">
              <a:lnSpc>
                <a:spcPct val="100000"/>
              </a:lnSpc>
              <a:spcBef>
                <a:spcPts val="0"/>
              </a:spcBef>
              <a:spcAft>
                <a:spcPts val="0"/>
              </a:spcAft>
              <a:buNone/>
              <a:defRPr sz="1200"/>
            </a:lvl4pPr>
            <a:lvl5pPr lvl="4" rtl="0">
              <a:lnSpc>
                <a:spcPct val="100000"/>
              </a:lnSpc>
              <a:spcBef>
                <a:spcPts val="0"/>
              </a:spcBef>
              <a:spcAft>
                <a:spcPts val="0"/>
              </a:spcAft>
              <a:buNone/>
              <a:defRPr sz="1200"/>
            </a:lvl5pPr>
            <a:lvl6pPr lvl="5" rtl="0">
              <a:lnSpc>
                <a:spcPct val="100000"/>
              </a:lnSpc>
              <a:spcBef>
                <a:spcPts val="0"/>
              </a:spcBef>
              <a:spcAft>
                <a:spcPts val="0"/>
              </a:spcAft>
              <a:buNone/>
              <a:defRPr sz="1200"/>
            </a:lvl6pPr>
            <a:lvl7pPr lvl="6" rtl="0">
              <a:lnSpc>
                <a:spcPct val="100000"/>
              </a:lnSpc>
              <a:spcBef>
                <a:spcPts val="0"/>
              </a:spcBef>
              <a:spcAft>
                <a:spcPts val="0"/>
              </a:spcAft>
              <a:buNone/>
              <a:defRPr sz="1200"/>
            </a:lvl7pPr>
            <a:lvl8pPr lvl="7" rtl="0">
              <a:lnSpc>
                <a:spcPct val="100000"/>
              </a:lnSpc>
              <a:spcBef>
                <a:spcPts val="0"/>
              </a:spcBef>
              <a:spcAft>
                <a:spcPts val="0"/>
              </a:spcAft>
              <a:buNone/>
              <a:defRPr sz="1200"/>
            </a:lvl8pPr>
            <a:lvl9pPr lvl="8" rtl="0">
              <a:lnSpc>
                <a:spcPct val="100000"/>
              </a:lnSpc>
              <a:spcBef>
                <a:spcPts val="0"/>
              </a:spcBef>
              <a:spcAft>
                <a:spcPts val="0"/>
              </a:spcAft>
              <a:buNone/>
              <a:defRPr sz="1200"/>
            </a:lvl9pPr>
          </a:lstStyle>
          <a:p>
            <a:endParaRPr/>
          </a:p>
        </p:txBody>
      </p:sp>
      <p:sp>
        <p:nvSpPr>
          <p:cNvPr id="72" name="Google Shape;72;p14"/>
          <p:cNvSpPr txBox="1">
            <a:spLocks noGrp="1"/>
          </p:cNvSpPr>
          <p:nvPr>
            <p:ph type="title" idx="9" hasCustomPrompt="1"/>
          </p:nvPr>
        </p:nvSpPr>
        <p:spPr>
          <a:xfrm>
            <a:off x="2922354" y="1056943"/>
            <a:ext cx="832200" cy="51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3" name="Google Shape;73;p14"/>
          <p:cNvSpPr txBox="1">
            <a:spLocks noGrp="1"/>
          </p:cNvSpPr>
          <p:nvPr>
            <p:ph type="title" idx="13" hasCustomPrompt="1"/>
          </p:nvPr>
        </p:nvSpPr>
        <p:spPr>
          <a:xfrm>
            <a:off x="2922354" y="3114019"/>
            <a:ext cx="832200" cy="51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4" name="Google Shape;74;p14"/>
          <p:cNvSpPr txBox="1">
            <a:spLocks noGrp="1"/>
          </p:cNvSpPr>
          <p:nvPr>
            <p:ph type="title" idx="14" hasCustomPrompt="1"/>
          </p:nvPr>
        </p:nvSpPr>
        <p:spPr>
          <a:xfrm>
            <a:off x="5950150" y="3115069"/>
            <a:ext cx="835500" cy="510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r>
              <a:t>xx%</a:t>
            </a:r>
          </a:p>
        </p:txBody>
      </p:sp>
      <p:sp>
        <p:nvSpPr>
          <p:cNvPr id="75" name="Google Shape;75;p14"/>
          <p:cNvSpPr/>
          <p:nvPr/>
        </p:nvSpPr>
        <p:spPr>
          <a:xfrm>
            <a:off x="712251" y="4571700"/>
            <a:ext cx="16062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a:spLocks noGrp="1"/>
          </p:cNvSpPr>
          <p:nvPr>
            <p:ph type="title" idx="15"/>
          </p:nvPr>
        </p:nvSpPr>
        <p:spPr>
          <a:xfrm>
            <a:off x="618600" y="3485800"/>
            <a:ext cx="1581300" cy="1086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000">
                <a:solidFill>
                  <a:schemeClr val="lt1"/>
                </a:solidFill>
              </a:defRPr>
            </a:lvl1pPr>
            <a:lvl2pPr lvl="1" algn="r" rtl="0">
              <a:spcBef>
                <a:spcPts val="0"/>
              </a:spcBef>
              <a:spcAft>
                <a:spcPts val="0"/>
              </a:spcAft>
              <a:buNone/>
              <a:defRPr sz="2000">
                <a:solidFill>
                  <a:schemeClr val="lt1"/>
                </a:solidFill>
              </a:defRPr>
            </a:lvl2pPr>
            <a:lvl3pPr lvl="2" algn="r" rtl="0">
              <a:spcBef>
                <a:spcPts val="0"/>
              </a:spcBef>
              <a:spcAft>
                <a:spcPts val="0"/>
              </a:spcAft>
              <a:buNone/>
              <a:defRPr sz="2000">
                <a:solidFill>
                  <a:schemeClr val="lt1"/>
                </a:solidFill>
              </a:defRPr>
            </a:lvl3pPr>
            <a:lvl4pPr lvl="3" algn="r" rtl="0">
              <a:spcBef>
                <a:spcPts val="0"/>
              </a:spcBef>
              <a:spcAft>
                <a:spcPts val="0"/>
              </a:spcAft>
              <a:buNone/>
              <a:defRPr sz="2000">
                <a:solidFill>
                  <a:schemeClr val="lt1"/>
                </a:solidFill>
              </a:defRPr>
            </a:lvl4pPr>
            <a:lvl5pPr lvl="4" algn="r" rtl="0">
              <a:spcBef>
                <a:spcPts val="0"/>
              </a:spcBef>
              <a:spcAft>
                <a:spcPts val="0"/>
              </a:spcAft>
              <a:buNone/>
              <a:defRPr sz="2000">
                <a:solidFill>
                  <a:schemeClr val="lt1"/>
                </a:solidFill>
              </a:defRPr>
            </a:lvl5pPr>
            <a:lvl6pPr lvl="5" algn="r" rtl="0">
              <a:spcBef>
                <a:spcPts val="0"/>
              </a:spcBef>
              <a:spcAft>
                <a:spcPts val="0"/>
              </a:spcAft>
              <a:buNone/>
              <a:defRPr sz="2000">
                <a:solidFill>
                  <a:schemeClr val="lt1"/>
                </a:solidFill>
              </a:defRPr>
            </a:lvl6pPr>
            <a:lvl7pPr lvl="6" algn="r" rtl="0">
              <a:spcBef>
                <a:spcPts val="0"/>
              </a:spcBef>
              <a:spcAft>
                <a:spcPts val="0"/>
              </a:spcAft>
              <a:buNone/>
              <a:defRPr sz="2000">
                <a:solidFill>
                  <a:schemeClr val="lt1"/>
                </a:solidFill>
              </a:defRPr>
            </a:lvl7pPr>
            <a:lvl8pPr lvl="7" algn="r" rtl="0">
              <a:spcBef>
                <a:spcPts val="0"/>
              </a:spcBef>
              <a:spcAft>
                <a:spcPts val="0"/>
              </a:spcAft>
              <a:buNone/>
              <a:defRPr sz="2000">
                <a:solidFill>
                  <a:schemeClr val="lt1"/>
                </a:solidFill>
              </a:defRPr>
            </a:lvl8pPr>
            <a:lvl9pPr lvl="8" algn="r" rtl="0">
              <a:spcBef>
                <a:spcPts val="0"/>
              </a:spcBef>
              <a:spcAft>
                <a:spcPts val="0"/>
              </a:spcAft>
              <a:buNone/>
              <a:defRPr sz="2000">
                <a:solidFill>
                  <a:schemeClr val="lt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5_Title Slid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B6B7F68C-4E2F-4A45-BD7C-AE9DA7E33103}"/>
              </a:ext>
            </a:extLst>
          </p:cNvPr>
          <p:cNvSpPr>
            <a:spLocks noGrp="1"/>
          </p:cNvSpPr>
          <p:nvPr>
            <p:ph type="pic" sz="quarter" idx="10" hasCustomPrompt="1"/>
          </p:nvPr>
        </p:nvSpPr>
        <p:spPr>
          <a:xfrm>
            <a:off x="0" y="0"/>
            <a:ext cx="9144000" cy="5143500"/>
          </a:xfrm>
          <a:prstGeom prst="rect">
            <a:avLst/>
          </a:prstGeom>
          <a:solidFill>
            <a:schemeClr val="bg1">
              <a:lumMod val="95000"/>
              <a:alpha val="15000"/>
            </a:schemeClr>
          </a:solidFill>
        </p:spPr>
        <p:txBody>
          <a:bodyPr/>
          <a:lstStyle>
            <a:lvl1pPr marL="0" marR="0" indent="0" algn="r" defTabSz="685783" rtl="0" eaLnBrk="1" fontAlgn="auto" latinLnBrk="0" hangingPunct="1">
              <a:lnSpc>
                <a:spcPct val="90000"/>
              </a:lnSpc>
              <a:spcBef>
                <a:spcPts val="750"/>
              </a:spcBef>
              <a:spcAft>
                <a:spcPts val="0"/>
              </a:spcAft>
              <a:buClrTx/>
              <a:buSzTx/>
              <a:buFont typeface="Arial" panose="020B0604020202020204" pitchFamily="34" charset="0"/>
              <a:buNone/>
              <a:tabLst/>
              <a:defRPr sz="900">
                <a:solidFill>
                  <a:schemeClr val="bg1">
                    <a:lumMod val="75000"/>
                  </a:schemeClr>
                </a:solidFill>
              </a:defRPr>
            </a:lvl1pPr>
          </a:lstStyle>
          <a:p>
            <a:pPr marL="0" marR="0" lvl="0" indent="0" algn="r"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Image placeholder</a:t>
            </a:r>
            <a:endParaRPr lang="en-GB"/>
          </a:p>
          <a:p>
            <a:endParaRPr lang="en-GB"/>
          </a:p>
        </p:txBody>
      </p:sp>
    </p:spTree>
    <p:extLst>
      <p:ext uri="{BB962C8B-B14F-4D97-AF65-F5344CB8AC3E}">
        <p14:creationId xmlns:p14="http://schemas.microsoft.com/office/powerpoint/2010/main" val="203081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50"/>
                                        <p:tgtEl>
                                          <p:spTgt spid="3"/>
                                        </p:tgtEl>
                                      </p:cBhvr>
                                    </p:animEffect>
                                  </p:childTnLst>
                                </p:cTn>
                              </p:par>
                              <p:par>
                                <p:cTn id="8" presetID="6" presetClass="emph" presetSubtype="0" decel="100000" fill="hold" grpId="1" nodeType="withEffect">
                                  <p:stCondLst>
                                    <p:cond delay="0"/>
                                  </p:stCondLst>
                                  <p:childTnLst>
                                    <p:animScale>
                                      <p:cBhvr>
                                        <p:cTn id="9" dur="2000" fill="hold"/>
                                        <p:tgtEl>
                                          <p:spTgt spid="3"/>
                                        </p:tgtEl>
                                      </p:cBhvr>
                                      <p:by x="110000" y="110000"/>
                                    </p:animScale>
                                  </p:childTnLst>
                                </p:cTn>
                              </p:par>
                              <p:par>
                                <p:cTn id="10" presetID="63" presetClass="path" presetSubtype="0" repeatCount="indefinite" accel="50000" decel="50000" autoRev="1" fill="hold" grpId="2" nodeType="withEffect">
                                  <p:stCondLst>
                                    <p:cond delay="0"/>
                                  </p:stCondLst>
                                  <p:childTnLst>
                                    <p:animMotion origin="layout" path="M 0 0 L 0.02083 0 " pathEditMode="relative" rAng="0" ptsTypes="AA">
                                      <p:cBhvr>
                                        <p:cTn id="11" dur="5000" fill="hold"/>
                                        <p:tgtEl>
                                          <p:spTgt spid="3"/>
                                        </p:tgtEl>
                                        <p:attrNameLst>
                                          <p:attrName>ppt_x</p:attrName>
                                          <p:attrName>ppt_y</p:attrName>
                                        </p:attrNameLst>
                                      </p:cBhvr>
                                      <p:rCtr x="104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1037500" y="1786475"/>
            <a:ext cx="7082100" cy="14181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2400" b="0">
                <a:solidFill>
                  <a:srgbClr val="FFFFFF"/>
                </a:solidFill>
                <a:latin typeface="Montserrat Medium"/>
                <a:ea typeface="Montserrat Medium"/>
                <a:cs typeface="Montserrat Medium"/>
                <a:sym typeface="Montserrat Medium"/>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8" name="Google Shape;38;p8"/>
          <p:cNvSpPr txBox="1">
            <a:spLocks noGrp="1"/>
          </p:cNvSpPr>
          <p:nvPr>
            <p:ph type="subTitle" idx="1"/>
          </p:nvPr>
        </p:nvSpPr>
        <p:spPr>
          <a:xfrm>
            <a:off x="4030266" y="3166525"/>
            <a:ext cx="3831600" cy="507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b="1"/>
            </a:lvl1pPr>
            <a:lvl2pPr lvl="1" algn="r" rtl="0">
              <a:spcBef>
                <a:spcPts val="1600"/>
              </a:spcBef>
              <a:spcAft>
                <a:spcPts val="0"/>
              </a:spcAft>
              <a:buNone/>
              <a:defRPr b="1"/>
            </a:lvl2pPr>
            <a:lvl3pPr lvl="2" algn="r" rtl="0">
              <a:spcBef>
                <a:spcPts val="1600"/>
              </a:spcBef>
              <a:spcAft>
                <a:spcPts val="0"/>
              </a:spcAft>
              <a:buNone/>
              <a:defRPr b="1"/>
            </a:lvl3pPr>
            <a:lvl4pPr lvl="3" algn="r" rtl="0">
              <a:spcBef>
                <a:spcPts val="1600"/>
              </a:spcBef>
              <a:spcAft>
                <a:spcPts val="0"/>
              </a:spcAft>
              <a:buNone/>
              <a:defRPr b="1"/>
            </a:lvl4pPr>
            <a:lvl5pPr lvl="4" algn="r" rtl="0">
              <a:spcBef>
                <a:spcPts val="1600"/>
              </a:spcBef>
              <a:spcAft>
                <a:spcPts val="0"/>
              </a:spcAft>
              <a:buNone/>
              <a:defRPr b="1"/>
            </a:lvl5pPr>
            <a:lvl6pPr lvl="5" algn="r" rtl="0">
              <a:spcBef>
                <a:spcPts val="1600"/>
              </a:spcBef>
              <a:spcAft>
                <a:spcPts val="0"/>
              </a:spcAft>
              <a:buNone/>
              <a:defRPr b="1"/>
            </a:lvl6pPr>
            <a:lvl7pPr lvl="6" algn="r" rtl="0">
              <a:spcBef>
                <a:spcPts val="1600"/>
              </a:spcBef>
              <a:spcAft>
                <a:spcPts val="0"/>
              </a:spcAft>
              <a:buNone/>
              <a:defRPr b="1"/>
            </a:lvl7pPr>
            <a:lvl8pPr lvl="7" algn="r" rtl="0">
              <a:spcBef>
                <a:spcPts val="1600"/>
              </a:spcBef>
              <a:spcAft>
                <a:spcPts val="0"/>
              </a:spcAft>
              <a:buNone/>
              <a:defRPr b="1"/>
            </a:lvl8pPr>
            <a:lvl9pPr lvl="8" algn="r" rtl="0">
              <a:spcBef>
                <a:spcPts val="1600"/>
              </a:spcBef>
              <a:spcAft>
                <a:spcPts val="1600"/>
              </a:spcAft>
              <a:buNone/>
              <a:defRPr b="1"/>
            </a:lvl9pPr>
          </a:lstStyle>
          <a:p>
            <a:endParaRPr/>
          </a:p>
        </p:txBody>
      </p:sp>
    </p:spTree>
    <p:extLst>
      <p:ext uri="{BB962C8B-B14F-4D97-AF65-F5344CB8AC3E}">
        <p14:creationId xmlns:p14="http://schemas.microsoft.com/office/powerpoint/2010/main" val="2886961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hyperlink" Target="https://www.abcsinsight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22466" y="445025"/>
            <a:ext cx="81924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Montserrat"/>
              <a:buNone/>
              <a:defRPr sz="2800" b="1">
                <a:solidFill>
                  <a:schemeClr val="lt2"/>
                </a:solidFill>
                <a:latin typeface="Montserrat"/>
                <a:ea typeface="Montserrat"/>
                <a:cs typeface="Montserrat"/>
                <a:sym typeface="Montserrat"/>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97845" y="1152475"/>
            <a:ext cx="81924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pic>
        <p:nvPicPr>
          <p:cNvPr id="2" name="Picture 2" descr="ABCS Insights - Crunchbase Company Profile &amp; Funding">
            <a:hlinkClick r:id="rId9"/>
            <a:extLst>
              <a:ext uri="{FF2B5EF4-FFF2-40B4-BE49-F238E27FC236}">
                <a16:creationId xmlns:a16="http://schemas.microsoft.com/office/drawing/2014/main" id="{94D72204-0C46-90F6-0265-7D7E08BD5502}"/>
              </a:ext>
            </a:extLst>
          </p:cNvPr>
          <p:cNvPicPr>
            <a:picLocks noChangeAspect="1" noChangeArrowheads="1"/>
          </p:cNvPicPr>
          <p:nvPr userDrawn="1"/>
        </p:nvPicPr>
        <p:blipFill rotWithShape="1">
          <a:blip r:embed="rId10">
            <a:extLst>
              <a:ext uri="{28A0092B-C50C-407E-A947-70E740481C1C}">
                <a14:useLocalDpi xmlns:a14="http://schemas.microsoft.com/office/drawing/2010/main" val="0"/>
              </a:ext>
            </a:extLst>
          </a:blip>
          <a:srcRect t="36606" b="37392"/>
          <a:stretch/>
        </p:blipFill>
        <p:spPr bwMode="auto">
          <a:xfrm>
            <a:off x="7654426" y="4690162"/>
            <a:ext cx="1251883" cy="32551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55" r:id="rId2"/>
    <p:sldLayoutId id="2147483656" r:id="rId3"/>
    <p:sldLayoutId id="2147483658" r:id="rId4"/>
    <p:sldLayoutId id="2147483660" r:id="rId5"/>
    <p:sldLayoutId id="2147483668" r:id="rId6"/>
    <p:sldLayoutId id="2147483677"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5760">
          <p15:clr>
            <a:srgbClr val="EA4335"/>
          </p15:clr>
        </p15:guide>
        <p15:guide id="3" pos="5311">
          <p15:clr>
            <a:srgbClr val="EA4335"/>
          </p15:clr>
        </p15:guide>
        <p15:guide id="4" orient="horz" pos="2903">
          <p15:clr>
            <a:srgbClr val="EA4335"/>
          </p15:clr>
        </p15:guide>
        <p15:guide id="5" pos="2880">
          <p15:clr>
            <a:srgbClr val="EA4335"/>
          </p15:clr>
        </p15:guide>
        <p15:guide id="6" orient="horz" pos="1619">
          <p15:clr>
            <a:srgbClr val="EA4335"/>
          </p15:clr>
        </p15:guide>
        <p15:guide id="7" pos="449">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14.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ctrTitle"/>
          </p:nvPr>
        </p:nvSpPr>
        <p:spPr>
          <a:xfrm>
            <a:off x="127293" y="1072055"/>
            <a:ext cx="4063258" cy="2496858"/>
          </a:xfrm>
          <a:prstGeom prst="rect">
            <a:avLst/>
          </a:prstGeom>
        </p:spPr>
        <p:txBody>
          <a:bodyPr spcFirstLastPara="1" wrap="square" lIns="91425" tIns="91425" rIns="91425" bIns="91425" anchor="t" anchorCtr="0">
            <a:noAutofit/>
          </a:bodyPr>
          <a:lstStyle/>
          <a:p>
            <a:r>
              <a:rPr lang="en-US" sz="4000" dirty="0"/>
              <a:t>Sales Effect</a:t>
            </a:r>
            <a:br>
              <a:rPr lang="en-US" sz="4000" dirty="0"/>
            </a:br>
            <a:r>
              <a:rPr lang="en-US" sz="2400" dirty="0"/>
              <a:t>Cloud Sweets</a:t>
            </a:r>
            <a:br>
              <a:rPr lang="en-US" sz="4000" dirty="0"/>
            </a:br>
            <a:r>
              <a:rPr lang="en-US" sz="2000" dirty="0"/>
              <a:t>General Dollar</a:t>
            </a:r>
            <a:br>
              <a:rPr lang="en-US" sz="2000" dirty="0"/>
            </a:br>
            <a:r>
              <a:rPr lang="en-US" sz="2000" dirty="0"/>
              <a:t>Interim Report</a:t>
            </a:r>
            <a:br>
              <a:rPr lang="en-US" sz="2000" dirty="0">
                <a:highlight>
                  <a:srgbClr val="DFEBF7"/>
                </a:highlight>
              </a:rPr>
            </a:br>
            <a:endParaRPr lang="en-US" sz="4000" dirty="0">
              <a:highlight>
                <a:srgbClr val="DFEBF7"/>
              </a:highlight>
            </a:endParaRPr>
          </a:p>
        </p:txBody>
      </p:sp>
      <p:sp>
        <p:nvSpPr>
          <p:cNvPr id="125" name="Google Shape;125;p21"/>
          <p:cNvSpPr txBox="1">
            <a:spLocks noGrp="1"/>
          </p:cNvSpPr>
          <p:nvPr>
            <p:ph type="subTitle" idx="1"/>
          </p:nvPr>
        </p:nvSpPr>
        <p:spPr>
          <a:xfrm>
            <a:off x="996751" y="2884313"/>
            <a:ext cx="3193800" cy="7005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2800"/>
              <a:buNone/>
            </a:pPr>
            <a:r>
              <a:rPr lang="en-US" i="1" dirty="0">
                <a:solidFill>
                  <a:srgbClr val="3D97A8"/>
                </a:solidFill>
              </a:rPr>
              <a:t>August 2025</a:t>
            </a:r>
          </a:p>
        </p:txBody>
      </p:sp>
      <p:pic>
        <p:nvPicPr>
          <p:cNvPr id="126" name="Google Shape;126;p21"/>
          <p:cNvPicPr preferRelativeResize="0"/>
          <p:nvPr/>
        </p:nvPicPr>
        <p:blipFill rotWithShape="1">
          <a:blip r:embed="rId3">
            <a:alphaModFix/>
          </a:blip>
          <a:srcRect l="22732" t="-329" r="27041" b="329"/>
          <a:stretch/>
        </p:blipFill>
        <p:spPr>
          <a:xfrm>
            <a:off x="4572000" y="-37950"/>
            <a:ext cx="4626600" cy="5181600"/>
          </a:xfrm>
          <a:prstGeom prst="rect">
            <a:avLst/>
          </a:prstGeom>
          <a:noFill/>
          <a:ln>
            <a:noFill/>
          </a:ln>
        </p:spPr>
      </p:pic>
      <p:sp>
        <p:nvSpPr>
          <p:cNvPr id="127" name="Google Shape;127;p21"/>
          <p:cNvSpPr/>
          <p:nvPr/>
        </p:nvSpPr>
        <p:spPr>
          <a:xfrm>
            <a:off x="4565925" y="-37133"/>
            <a:ext cx="4632600" cy="5185800"/>
          </a:xfrm>
          <a:prstGeom prst="rect">
            <a:avLst/>
          </a:prstGeom>
          <a:solidFill>
            <a:srgbClr val="073763">
              <a:alpha val="597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6" name="Picture 2" descr="ABCS Insights - Crunchbase Company Profile &amp; Funding">
            <a:extLst>
              <a:ext uri="{FF2B5EF4-FFF2-40B4-BE49-F238E27FC236}">
                <a16:creationId xmlns:a16="http://schemas.microsoft.com/office/drawing/2014/main" id="{98CF6CE5-8E7D-E342-1ACA-60138AF5EE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606" b="37392"/>
          <a:stretch/>
        </p:blipFill>
        <p:spPr bwMode="auto">
          <a:xfrm>
            <a:off x="227751" y="4450857"/>
            <a:ext cx="1990760" cy="517639"/>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11;p2">
            <a:extLst>
              <a:ext uri="{FF2B5EF4-FFF2-40B4-BE49-F238E27FC236}">
                <a16:creationId xmlns:a16="http://schemas.microsoft.com/office/drawing/2014/main" id="{DBE86014-0E1A-B3E4-60F1-60CAE5BBF32D}"/>
              </a:ext>
            </a:extLst>
          </p:cNvPr>
          <p:cNvSpPr/>
          <p:nvPr/>
        </p:nvSpPr>
        <p:spPr>
          <a:xfrm>
            <a:off x="2103751" y="2836613"/>
            <a:ext cx="2086800" cy="63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Conector recto 2">
            <a:extLst>
              <a:ext uri="{FF2B5EF4-FFF2-40B4-BE49-F238E27FC236}">
                <a16:creationId xmlns:a16="http://schemas.microsoft.com/office/drawing/2014/main" id="{2EB3F382-5BC5-58C5-CEB6-6F2DF431C70F}"/>
              </a:ext>
            </a:extLst>
          </p:cNvPr>
          <p:cNvCxnSpPr/>
          <p:nvPr/>
        </p:nvCxnSpPr>
        <p:spPr>
          <a:xfrm>
            <a:off x="2362200" y="4512733"/>
            <a:ext cx="0" cy="37479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2165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22"/>
        <p:cNvGrpSpPr/>
        <p:nvPr/>
      </p:nvGrpSpPr>
      <p:grpSpPr>
        <a:xfrm>
          <a:off x="0" y="0"/>
          <a:ext cx="0" cy="0"/>
          <a:chOff x="0" y="0"/>
          <a:chExt cx="0" cy="0"/>
        </a:xfrm>
      </p:grpSpPr>
      <p:sp>
        <p:nvSpPr>
          <p:cNvPr id="1023" name="Google Shape;1023;g346f48e5ca7_0_1"/>
          <p:cNvSpPr/>
          <p:nvPr/>
        </p:nvSpPr>
        <p:spPr>
          <a:xfrm>
            <a:off x="3319452" y="585800"/>
            <a:ext cx="3283657" cy="4557600"/>
          </a:xfrm>
          <a:prstGeom prst="rect">
            <a:avLst/>
          </a:prstGeom>
          <a:solidFill>
            <a:srgbClr val="F7F7F7"/>
          </a:solidFill>
          <a:ln>
            <a:noFill/>
          </a:ln>
        </p:spPr>
        <p:txBody>
          <a:bodyPr spcFirstLastPara="1" wrap="square" lIns="91425" tIns="45700" rIns="91425" bIns="45700" anchor="ctr" anchorCtr="0">
            <a:noAutofit/>
          </a:bodyPr>
          <a:lstStyle/>
          <a:p>
            <a:pPr algn="ctr" defTabSz="914378">
              <a:defRPr/>
            </a:pPr>
            <a:endParaRPr>
              <a:solidFill>
                <a:srgbClr val="FFFFFF"/>
              </a:solidFill>
              <a:latin typeface="Poppins Light"/>
              <a:ea typeface="Poppins Light"/>
              <a:cs typeface="Poppins Light"/>
              <a:sym typeface="Poppins Light"/>
            </a:endParaRPr>
          </a:p>
        </p:txBody>
      </p:sp>
      <p:pic>
        <p:nvPicPr>
          <p:cNvPr id="1024" name="Google Shape;1024;g346f48e5ca7_0_1" descr="Shape&#10;&#10;Description automatically generated"/>
          <p:cNvPicPr preferRelativeResize="0"/>
          <p:nvPr/>
        </p:nvPicPr>
        <p:blipFill rotWithShape="1">
          <a:blip r:embed="rId3">
            <a:alphaModFix/>
          </a:blip>
          <a:srcRect/>
          <a:stretch/>
        </p:blipFill>
        <p:spPr>
          <a:xfrm>
            <a:off x="2909890" y="388066"/>
            <a:ext cx="7083305" cy="650700"/>
          </a:xfrm>
          <a:prstGeom prst="rect">
            <a:avLst/>
          </a:prstGeom>
          <a:noFill/>
          <a:ln>
            <a:noFill/>
          </a:ln>
        </p:spPr>
      </p:pic>
      <p:grpSp>
        <p:nvGrpSpPr>
          <p:cNvPr id="1025" name="Google Shape;1025;g346f48e5ca7_0_1"/>
          <p:cNvGrpSpPr/>
          <p:nvPr/>
        </p:nvGrpSpPr>
        <p:grpSpPr>
          <a:xfrm>
            <a:off x="-142847" y="683547"/>
            <a:ext cx="3114996" cy="3888232"/>
            <a:chOff x="-273290" y="502568"/>
            <a:chExt cx="3821612" cy="4772008"/>
          </a:xfrm>
        </p:grpSpPr>
        <p:grpSp>
          <p:nvGrpSpPr>
            <p:cNvPr id="1026" name="Google Shape;1026;g346f48e5ca7_0_1"/>
            <p:cNvGrpSpPr/>
            <p:nvPr/>
          </p:nvGrpSpPr>
          <p:grpSpPr>
            <a:xfrm rot="5400000">
              <a:off x="804865" y="2006382"/>
              <a:ext cx="1976400" cy="2488984"/>
              <a:chOff x="4513607" y="1307575"/>
              <a:chExt cx="1976400" cy="2488984"/>
            </a:xfrm>
          </p:grpSpPr>
          <p:cxnSp>
            <p:nvCxnSpPr>
              <p:cNvPr id="1027" name="Google Shape;1027;g346f48e5ca7_0_1"/>
              <p:cNvCxnSpPr/>
              <p:nvPr/>
            </p:nvCxnSpPr>
            <p:spPr>
              <a:xfrm rot="5400000">
                <a:off x="5196257" y="624925"/>
                <a:ext cx="611100" cy="1976400"/>
              </a:xfrm>
              <a:prstGeom prst="curvedConnector3">
                <a:avLst>
                  <a:gd name="adj1" fmla="val 50000"/>
                </a:avLst>
              </a:prstGeom>
              <a:noFill/>
              <a:ln w="9525" cap="flat" cmpd="sng">
                <a:solidFill>
                  <a:srgbClr val="5D95A6"/>
                </a:solidFill>
                <a:prstDash val="solid"/>
                <a:round/>
                <a:headEnd type="none" w="sm" len="sm"/>
                <a:tailEnd type="triangle" w="med" len="med"/>
              </a:ln>
            </p:spPr>
          </p:cxnSp>
          <p:cxnSp>
            <p:nvCxnSpPr>
              <p:cNvPr id="1028" name="Google Shape;1028;g346f48e5ca7_0_1"/>
              <p:cNvCxnSpPr/>
              <p:nvPr/>
            </p:nvCxnSpPr>
            <p:spPr>
              <a:xfrm rot="5400000" flipH="1">
                <a:off x="5209721" y="2536409"/>
                <a:ext cx="579900" cy="1940400"/>
              </a:xfrm>
              <a:prstGeom prst="curvedConnector3">
                <a:avLst>
                  <a:gd name="adj1" fmla="val 50000"/>
                </a:avLst>
              </a:prstGeom>
              <a:noFill/>
              <a:ln w="9525" cap="flat" cmpd="sng">
                <a:solidFill>
                  <a:srgbClr val="5D95A6"/>
                </a:solidFill>
                <a:prstDash val="solid"/>
                <a:round/>
                <a:headEnd type="none" w="sm" len="sm"/>
                <a:tailEnd type="triangle" w="med" len="med"/>
              </a:ln>
            </p:spPr>
          </p:cxnSp>
        </p:grpSp>
        <p:grpSp>
          <p:nvGrpSpPr>
            <p:cNvPr id="1029" name="Google Shape;1029;g346f48e5ca7_0_1"/>
            <p:cNvGrpSpPr/>
            <p:nvPr/>
          </p:nvGrpSpPr>
          <p:grpSpPr>
            <a:xfrm>
              <a:off x="-273290" y="502568"/>
              <a:ext cx="3821612" cy="4772008"/>
              <a:chOff x="-300639" y="-111225"/>
              <a:chExt cx="4816147" cy="6019942"/>
            </a:xfrm>
          </p:grpSpPr>
          <p:pic>
            <p:nvPicPr>
              <p:cNvPr id="1030" name="Google Shape;1030;g346f48e5ca7_0_1" descr="A picture containing gallery, room, scene&#10;&#10;Description automatically generated"/>
              <p:cNvPicPr preferRelativeResize="0"/>
              <p:nvPr/>
            </p:nvPicPr>
            <p:blipFill rotWithShape="1">
              <a:blip r:embed="rId4">
                <a:alphaModFix/>
              </a:blip>
              <a:srcRect/>
              <a:stretch/>
            </p:blipFill>
            <p:spPr>
              <a:xfrm>
                <a:off x="726184" y="-111225"/>
                <a:ext cx="3117451" cy="2968554"/>
              </a:xfrm>
              <a:prstGeom prst="rect">
                <a:avLst/>
              </a:prstGeom>
              <a:noFill/>
              <a:ln>
                <a:noFill/>
              </a:ln>
            </p:spPr>
          </p:pic>
          <p:pic>
            <p:nvPicPr>
              <p:cNvPr id="1031" name="Google Shape;1031;g346f48e5ca7_0_1"/>
              <p:cNvPicPr preferRelativeResize="0"/>
              <p:nvPr/>
            </p:nvPicPr>
            <p:blipFill rotWithShape="1">
              <a:blip r:embed="rId5">
                <a:alphaModFix/>
              </a:blip>
              <a:srcRect/>
              <a:stretch/>
            </p:blipFill>
            <p:spPr>
              <a:xfrm>
                <a:off x="1808287" y="901230"/>
                <a:ext cx="944925" cy="924610"/>
              </a:xfrm>
              <a:prstGeom prst="rect">
                <a:avLst/>
              </a:prstGeom>
              <a:noFill/>
              <a:ln>
                <a:noFill/>
              </a:ln>
            </p:spPr>
          </p:pic>
          <p:pic>
            <p:nvPicPr>
              <p:cNvPr id="1032" name="Google Shape;1032;g346f48e5ca7_0_1" descr="A picture containing gallery, room, scene&#10;&#10;Description automatically generated"/>
              <p:cNvPicPr preferRelativeResize="0"/>
              <p:nvPr/>
            </p:nvPicPr>
            <p:blipFill rotWithShape="1">
              <a:blip r:embed="rId6">
                <a:alphaModFix/>
              </a:blip>
              <a:srcRect/>
              <a:stretch/>
            </p:blipFill>
            <p:spPr>
              <a:xfrm rot="-5400000">
                <a:off x="2981239" y="4119550"/>
                <a:ext cx="1572951" cy="1495586"/>
              </a:xfrm>
              <a:prstGeom prst="rect">
                <a:avLst/>
              </a:prstGeom>
              <a:noFill/>
              <a:ln>
                <a:noFill/>
              </a:ln>
            </p:spPr>
          </p:pic>
          <p:pic>
            <p:nvPicPr>
              <p:cNvPr id="1033" name="Google Shape;1033;g346f48e5ca7_0_1" descr="A picture containing gallery, room, scene&#10;&#10;Description automatically generated"/>
              <p:cNvPicPr preferRelativeResize="0"/>
              <p:nvPr/>
            </p:nvPicPr>
            <p:blipFill rotWithShape="1">
              <a:blip r:embed="rId7">
                <a:alphaModFix/>
              </a:blip>
              <a:srcRect/>
              <a:stretch/>
            </p:blipFill>
            <p:spPr>
              <a:xfrm rot="-1800000">
                <a:off x="-31257" y="4114394"/>
                <a:ext cx="1577951" cy="1500338"/>
              </a:xfrm>
              <a:prstGeom prst="rect">
                <a:avLst/>
              </a:prstGeom>
              <a:noFill/>
              <a:ln>
                <a:noFill/>
              </a:ln>
            </p:spPr>
          </p:pic>
          <p:pic>
            <p:nvPicPr>
              <p:cNvPr id="1034" name="Google Shape;1034;g346f48e5ca7_0_1"/>
              <p:cNvPicPr preferRelativeResize="0"/>
              <p:nvPr/>
            </p:nvPicPr>
            <p:blipFill rotWithShape="1">
              <a:blip r:embed="rId8">
                <a:alphaModFix/>
              </a:blip>
              <a:srcRect/>
              <a:stretch/>
            </p:blipFill>
            <p:spPr>
              <a:xfrm>
                <a:off x="3639644" y="4700491"/>
                <a:ext cx="376051" cy="361952"/>
              </a:xfrm>
              <a:prstGeom prst="rect">
                <a:avLst/>
              </a:prstGeom>
              <a:noFill/>
              <a:ln>
                <a:noFill/>
              </a:ln>
            </p:spPr>
          </p:pic>
          <p:pic>
            <p:nvPicPr>
              <p:cNvPr id="1035" name="Google Shape;1035;g346f48e5ca7_0_1"/>
              <p:cNvPicPr preferRelativeResize="0"/>
              <p:nvPr/>
            </p:nvPicPr>
            <p:blipFill rotWithShape="1">
              <a:blip r:embed="rId9">
                <a:alphaModFix/>
              </a:blip>
              <a:srcRect/>
              <a:stretch/>
            </p:blipFill>
            <p:spPr>
              <a:xfrm>
                <a:off x="515436" y="4673054"/>
                <a:ext cx="424066" cy="442913"/>
              </a:xfrm>
              <a:prstGeom prst="rect">
                <a:avLst/>
              </a:prstGeom>
              <a:noFill/>
              <a:ln>
                <a:noFill/>
              </a:ln>
            </p:spPr>
          </p:pic>
        </p:grpSp>
      </p:grpSp>
      <p:pic>
        <p:nvPicPr>
          <p:cNvPr id="1036" name="Google Shape;1036;g346f48e5ca7_0_1" descr="Shape&#10;&#10;Description automatically generated"/>
          <p:cNvPicPr preferRelativeResize="0"/>
          <p:nvPr/>
        </p:nvPicPr>
        <p:blipFill rotWithShape="1">
          <a:blip r:embed="rId3">
            <a:alphaModFix/>
          </a:blip>
          <a:srcRect/>
          <a:stretch/>
        </p:blipFill>
        <p:spPr>
          <a:xfrm>
            <a:off x="5600703" y="388066"/>
            <a:ext cx="3328988" cy="647966"/>
          </a:xfrm>
          <a:prstGeom prst="rect">
            <a:avLst/>
          </a:prstGeom>
          <a:noFill/>
          <a:ln>
            <a:noFill/>
          </a:ln>
        </p:spPr>
      </p:pic>
      <p:pic>
        <p:nvPicPr>
          <p:cNvPr id="1037" name="Google Shape;1037;g346f48e5ca7_0_1" descr="Shape&#10;&#10;Description automatically generated"/>
          <p:cNvPicPr preferRelativeResize="0"/>
          <p:nvPr/>
        </p:nvPicPr>
        <p:blipFill rotWithShape="1">
          <a:blip r:embed="rId3">
            <a:alphaModFix/>
          </a:blip>
          <a:srcRect/>
          <a:stretch/>
        </p:blipFill>
        <p:spPr>
          <a:xfrm>
            <a:off x="2500315" y="392830"/>
            <a:ext cx="3328988" cy="647966"/>
          </a:xfrm>
          <a:prstGeom prst="rect">
            <a:avLst/>
          </a:prstGeom>
          <a:noFill/>
          <a:ln>
            <a:noFill/>
          </a:ln>
        </p:spPr>
      </p:pic>
      <p:sp>
        <p:nvSpPr>
          <p:cNvPr id="1038" name="Google Shape;1038;g346f48e5ca7_0_1"/>
          <p:cNvSpPr txBox="1"/>
          <p:nvPr/>
        </p:nvSpPr>
        <p:spPr>
          <a:xfrm>
            <a:off x="3081264" y="556087"/>
            <a:ext cx="2600400" cy="307736"/>
          </a:xfrm>
          <a:prstGeom prst="rect">
            <a:avLst/>
          </a:prstGeom>
          <a:noFill/>
          <a:ln>
            <a:noFill/>
          </a:ln>
        </p:spPr>
        <p:txBody>
          <a:bodyPr spcFirstLastPara="1" wrap="square" lIns="91425" tIns="45700" rIns="91425" bIns="45700" anchor="t" anchorCtr="0">
            <a:spAutoFit/>
          </a:bodyPr>
          <a:lstStyle/>
          <a:p>
            <a:pPr algn="ctr" defTabSz="914378">
              <a:defRPr/>
            </a:pPr>
            <a:r>
              <a:rPr lang="en-US" b="1" dirty="0">
                <a:solidFill>
                  <a:srgbClr val="FFFFFF"/>
                </a:solidFill>
                <a:latin typeface="Montserrat" panose="00000500000000000000" pitchFamily="2" charset="0"/>
                <a:ea typeface="Poppins"/>
                <a:cs typeface="Poppins"/>
                <a:sym typeface="Poppins"/>
              </a:rPr>
              <a:t>TEST VS CONTROL</a:t>
            </a:r>
            <a:endParaRPr dirty="0">
              <a:latin typeface="Montserrat" panose="00000500000000000000" pitchFamily="2" charset="0"/>
            </a:endParaRPr>
          </a:p>
        </p:txBody>
      </p:sp>
      <p:sp>
        <p:nvSpPr>
          <p:cNvPr id="1039" name="Google Shape;1039;g346f48e5ca7_0_1"/>
          <p:cNvSpPr txBox="1"/>
          <p:nvPr/>
        </p:nvSpPr>
        <p:spPr>
          <a:xfrm>
            <a:off x="-76199" y="4219577"/>
            <a:ext cx="1290600" cy="246181"/>
          </a:xfrm>
          <a:prstGeom prst="rect">
            <a:avLst/>
          </a:prstGeom>
          <a:noFill/>
          <a:ln>
            <a:noFill/>
          </a:ln>
        </p:spPr>
        <p:txBody>
          <a:bodyPr spcFirstLastPara="1" wrap="square" lIns="91425" tIns="45700" rIns="91425" bIns="45700" anchor="t" anchorCtr="0">
            <a:spAutoFit/>
          </a:bodyPr>
          <a:lstStyle/>
          <a:p>
            <a:pPr algn="ctr" defTabSz="914378">
              <a:defRPr/>
            </a:pPr>
            <a:r>
              <a:rPr lang="en-US" sz="1000" b="1" dirty="0">
                <a:solidFill>
                  <a:srgbClr val="1F2B66"/>
                </a:solidFill>
                <a:latin typeface="Montserrat" panose="00000500000000000000" pitchFamily="2" charset="0"/>
                <a:ea typeface="Poppins SemiBold"/>
                <a:cs typeface="Poppins SemiBold"/>
                <a:sym typeface="Poppins SemiBold"/>
              </a:rPr>
              <a:t>Exposure Data</a:t>
            </a:r>
            <a:endParaRPr b="1" dirty="0">
              <a:latin typeface="Montserrat" panose="00000500000000000000" pitchFamily="2" charset="0"/>
            </a:endParaRPr>
          </a:p>
        </p:txBody>
      </p:sp>
      <p:sp>
        <p:nvSpPr>
          <p:cNvPr id="1040" name="Google Shape;1040;g346f48e5ca7_0_1"/>
          <p:cNvSpPr txBox="1"/>
          <p:nvPr/>
        </p:nvSpPr>
        <p:spPr>
          <a:xfrm>
            <a:off x="2081213" y="4214816"/>
            <a:ext cx="881100" cy="246181"/>
          </a:xfrm>
          <a:prstGeom prst="rect">
            <a:avLst/>
          </a:prstGeom>
          <a:noFill/>
          <a:ln>
            <a:noFill/>
          </a:ln>
        </p:spPr>
        <p:txBody>
          <a:bodyPr spcFirstLastPara="1" wrap="square" lIns="91425" tIns="45700" rIns="91425" bIns="45700" anchor="t" anchorCtr="0">
            <a:spAutoFit/>
          </a:bodyPr>
          <a:lstStyle/>
          <a:p>
            <a:pPr algn="ctr" defTabSz="914378">
              <a:defRPr/>
            </a:pPr>
            <a:r>
              <a:rPr lang="en-US" sz="1000" b="1" dirty="0">
                <a:solidFill>
                  <a:srgbClr val="1F2B66"/>
                </a:solidFill>
                <a:latin typeface="Montserrat" panose="00000500000000000000" pitchFamily="2" charset="0"/>
                <a:ea typeface="Poppins SemiBold"/>
                <a:cs typeface="Poppins SemiBold"/>
                <a:sym typeface="Poppins SemiBold"/>
              </a:rPr>
              <a:t>Sales Data</a:t>
            </a:r>
            <a:endParaRPr sz="1000" b="1" dirty="0">
              <a:latin typeface="Montserrat" panose="00000500000000000000" pitchFamily="2" charset="0"/>
            </a:endParaRPr>
          </a:p>
        </p:txBody>
      </p:sp>
      <p:sp>
        <p:nvSpPr>
          <p:cNvPr id="1041" name="Google Shape;1041;g346f48e5ca7_0_1"/>
          <p:cNvSpPr txBox="1"/>
          <p:nvPr/>
        </p:nvSpPr>
        <p:spPr>
          <a:xfrm>
            <a:off x="2071687" y="4424362"/>
            <a:ext cx="876300" cy="369291"/>
          </a:xfrm>
          <a:prstGeom prst="rect">
            <a:avLst/>
          </a:prstGeom>
          <a:noFill/>
          <a:ln>
            <a:noFill/>
          </a:ln>
        </p:spPr>
        <p:txBody>
          <a:bodyPr spcFirstLastPara="1" wrap="square" lIns="91425" tIns="45700" rIns="91425" bIns="45700" anchor="t" anchorCtr="0">
            <a:spAutoFit/>
          </a:bodyPr>
          <a:lstStyle/>
          <a:p>
            <a:pPr algn="ctr" defTabSz="914378">
              <a:defRPr/>
            </a:pPr>
            <a:r>
              <a:rPr lang="en-US" sz="900" b="1" dirty="0">
                <a:solidFill>
                  <a:srgbClr val="117D98"/>
                </a:solidFill>
                <a:latin typeface="Segoe UI" panose="020B0502040204020203" pitchFamily="34" charset="0"/>
                <a:ea typeface="Poppins Light"/>
                <a:cs typeface="Segoe UI" panose="020B0502040204020203" pitchFamily="34" charset="0"/>
                <a:sym typeface="Poppins Light"/>
              </a:rPr>
              <a:t>Receipt panel</a:t>
            </a:r>
            <a:endParaRPr b="1" dirty="0">
              <a:latin typeface="Segoe UI" panose="020B0502040204020203" pitchFamily="34" charset="0"/>
              <a:cs typeface="Segoe UI" panose="020B0502040204020203" pitchFamily="34" charset="0"/>
            </a:endParaRPr>
          </a:p>
        </p:txBody>
      </p:sp>
      <p:cxnSp>
        <p:nvCxnSpPr>
          <p:cNvPr id="1043" name="Google Shape;1043;g346f48e5ca7_0_1"/>
          <p:cNvCxnSpPr/>
          <p:nvPr/>
        </p:nvCxnSpPr>
        <p:spPr>
          <a:xfrm rot="10800000" flipH="1">
            <a:off x="2239056" y="1642762"/>
            <a:ext cx="1013400" cy="3300"/>
          </a:xfrm>
          <a:prstGeom prst="curvedConnector3">
            <a:avLst>
              <a:gd name="adj1" fmla="val 50000"/>
            </a:avLst>
          </a:prstGeom>
          <a:noFill/>
          <a:ln w="9525" cap="flat" cmpd="sng">
            <a:solidFill>
              <a:srgbClr val="5D95A6"/>
            </a:solidFill>
            <a:prstDash val="solid"/>
            <a:round/>
            <a:headEnd type="none" w="sm" len="sm"/>
            <a:tailEnd type="triangle" w="med" len="med"/>
          </a:ln>
        </p:spPr>
      </p:cxnSp>
      <p:pic>
        <p:nvPicPr>
          <p:cNvPr id="1044" name="Google Shape;1044;g346f48e5ca7_0_1" descr="Icon&#10;&#10;Description automatically generated"/>
          <p:cNvPicPr preferRelativeResize="0"/>
          <p:nvPr/>
        </p:nvPicPr>
        <p:blipFill rotWithShape="1">
          <a:blip r:embed="rId10">
            <a:alphaModFix/>
          </a:blip>
          <a:srcRect/>
          <a:stretch/>
        </p:blipFill>
        <p:spPr>
          <a:xfrm>
            <a:off x="3490913" y="1343026"/>
            <a:ext cx="571500" cy="566738"/>
          </a:xfrm>
          <a:prstGeom prst="rect">
            <a:avLst/>
          </a:prstGeom>
          <a:noFill/>
          <a:ln>
            <a:noFill/>
          </a:ln>
        </p:spPr>
      </p:pic>
      <p:pic>
        <p:nvPicPr>
          <p:cNvPr id="1045" name="Google Shape;1045;g346f48e5ca7_0_1" descr="Icon&#10;&#10;Description automatically generated"/>
          <p:cNvPicPr preferRelativeResize="0"/>
          <p:nvPr/>
        </p:nvPicPr>
        <p:blipFill rotWithShape="1">
          <a:blip r:embed="rId10">
            <a:alphaModFix/>
          </a:blip>
          <a:srcRect/>
          <a:stretch/>
        </p:blipFill>
        <p:spPr>
          <a:xfrm>
            <a:off x="4062412" y="1347790"/>
            <a:ext cx="571500" cy="566738"/>
          </a:xfrm>
          <a:prstGeom prst="rect">
            <a:avLst/>
          </a:prstGeom>
          <a:noFill/>
          <a:ln>
            <a:noFill/>
          </a:ln>
        </p:spPr>
      </p:pic>
      <p:pic>
        <p:nvPicPr>
          <p:cNvPr id="1046" name="Google Shape;1046;g346f48e5ca7_0_1" descr="Icon&#10;&#10;Description automatically generated"/>
          <p:cNvPicPr preferRelativeResize="0"/>
          <p:nvPr/>
        </p:nvPicPr>
        <p:blipFill rotWithShape="1">
          <a:blip r:embed="rId10">
            <a:alphaModFix/>
          </a:blip>
          <a:srcRect/>
          <a:stretch/>
        </p:blipFill>
        <p:spPr>
          <a:xfrm>
            <a:off x="4633912" y="1347787"/>
            <a:ext cx="571500" cy="566738"/>
          </a:xfrm>
          <a:prstGeom prst="rect">
            <a:avLst/>
          </a:prstGeom>
          <a:noFill/>
          <a:ln>
            <a:noFill/>
          </a:ln>
        </p:spPr>
      </p:pic>
      <p:pic>
        <p:nvPicPr>
          <p:cNvPr id="1047" name="Google Shape;1047;g346f48e5ca7_0_1" descr="Icon&#10;&#10;Description automatically generated"/>
          <p:cNvPicPr preferRelativeResize="0"/>
          <p:nvPr/>
        </p:nvPicPr>
        <p:blipFill rotWithShape="1">
          <a:blip r:embed="rId11">
            <a:alphaModFix/>
          </a:blip>
          <a:srcRect/>
          <a:stretch/>
        </p:blipFill>
        <p:spPr>
          <a:xfrm>
            <a:off x="3490913" y="2876551"/>
            <a:ext cx="571500" cy="566738"/>
          </a:xfrm>
          <a:prstGeom prst="rect">
            <a:avLst/>
          </a:prstGeom>
          <a:noFill/>
          <a:ln>
            <a:noFill/>
          </a:ln>
        </p:spPr>
      </p:pic>
      <p:pic>
        <p:nvPicPr>
          <p:cNvPr id="1048" name="Google Shape;1048;g346f48e5ca7_0_1" descr="Icon&#10;&#10;Description automatically generated"/>
          <p:cNvPicPr preferRelativeResize="0"/>
          <p:nvPr/>
        </p:nvPicPr>
        <p:blipFill rotWithShape="1">
          <a:blip r:embed="rId11">
            <a:alphaModFix/>
          </a:blip>
          <a:srcRect/>
          <a:stretch/>
        </p:blipFill>
        <p:spPr>
          <a:xfrm>
            <a:off x="4062412" y="2876551"/>
            <a:ext cx="571500" cy="566738"/>
          </a:xfrm>
          <a:prstGeom prst="rect">
            <a:avLst/>
          </a:prstGeom>
          <a:noFill/>
          <a:ln>
            <a:noFill/>
          </a:ln>
        </p:spPr>
      </p:pic>
      <p:pic>
        <p:nvPicPr>
          <p:cNvPr id="1049" name="Google Shape;1049;g346f48e5ca7_0_1" descr="Icon&#10;&#10;Description automatically generated"/>
          <p:cNvPicPr preferRelativeResize="0"/>
          <p:nvPr/>
        </p:nvPicPr>
        <p:blipFill rotWithShape="1">
          <a:blip r:embed="rId11">
            <a:alphaModFix/>
          </a:blip>
          <a:srcRect/>
          <a:stretch/>
        </p:blipFill>
        <p:spPr>
          <a:xfrm>
            <a:off x="4624387" y="2876551"/>
            <a:ext cx="571500" cy="566738"/>
          </a:xfrm>
          <a:prstGeom prst="rect">
            <a:avLst/>
          </a:prstGeom>
          <a:noFill/>
          <a:ln>
            <a:noFill/>
          </a:ln>
        </p:spPr>
      </p:pic>
      <p:sp>
        <p:nvSpPr>
          <p:cNvPr id="1050" name="Google Shape;1050;g346f48e5ca7_0_1"/>
          <p:cNvSpPr txBox="1"/>
          <p:nvPr/>
        </p:nvSpPr>
        <p:spPr>
          <a:xfrm>
            <a:off x="3433762" y="2014537"/>
            <a:ext cx="1709700" cy="253875"/>
          </a:xfrm>
          <a:prstGeom prst="rect">
            <a:avLst/>
          </a:prstGeom>
          <a:noFill/>
          <a:ln>
            <a:noFill/>
          </a:ln>
        </p:spPr>
        <p:txBody>
          <a:bodyPr spcFirstLastPara="1" wrap="square" lIns="91425" tIns="45700" rIns="91425" bIns="45700" anchor="t" anchorCtr="0">
            <a:spAutoFit/>
          </a:bodyPr>
          <a:lstStyle/>
          <a:p>
            <a:pPr defTabSz="914378">
              <a:defRPr/>
            </a:pPr>
            <a:r>
              <a:rPr lang="en-US" sz="1050" b="1" dirty="0">
                <a:solidFill>
                  <a:srgbClr val="1F2B66"/>
                </a:solidFill>
                <a:latin typeface="Montserrat" panose="00000500000000000000" pitchFamily="2" charset="0"/>
                <a:ea typeface="Poppins SemiBold"/>
                <a:cs typeface="Poppins SemiBold"/>
                <a:sym typeface="Poppins SemiBold"/>
              </a:rPr>
              <a:t>Test Households</a:t>
            </a:r>
            <a:endParaRPr sz="1600" b="1" dirty="0">
              <a:latin typeface="Montserrat" panose="00000500000000000000" pitchFamily="2" charset="0"/>
            </a:endParaRPr>
          </a:p>
        </p:txBody>
      </p:sp>
      <p:sp>
        <p:nvSpPr>
          <p:cNvPr id="1051" name="Google Shape;1051;g346f48e5ca7_0_1"/>
          <p:cNvSpPr txBox="1"/>
          <p:nvPr/>
        </p:nvSpPr>
        <p:spPr>
          <a:xfrm>
            <a:off x="3439575" y="2226620"/>
            <a:ext cx="2090700" cy="400069"/>
          </a:xfrm>
          <a:prstGeom prst="rect">
            <a:avLst/>
          </a:prstGeom>
          <a:noFill/>
          <a:ln>
            <a:noFill/>
          </a:ln>
        </p:spPr>
        <p:txBody>
          <a:bodyPr spcFirstLastPara="1" wrap="square" lIns="91425" tIns="45700" rIns="91425" bIns="45700" anchor="t" anchorCtr="0">
            <a:spAutoFit/>
          </a:bodyPr>
          <a:lstStyle/>
          <a:p>
            <a:pPr defTabSz="914378">
              <a:defRPr/>
            </a:pPr>
            <a:r>
              <a:rPr lang="en-US" sz="1000" b="1" dirty="0">
                <a:solidFill>
                  <a:srgbClr val="117D98"/>
                </a:solidFill>
                <a:latin typeface="Segoe UI" panose="020B0502040204020203" pitchFamily="34" charset="0"/>
                <a:ea typeface="Poppins Light"/>
                <a:cs typeface="Segoe UI" panose="020B0502040204020203" pitchFamily="34" charset="0"/>
                <a:sym typeface="Poppins Light"/>
              </a:rPr>
              <a:t>Exposed to ads of this campaign</a:t>
            </a:r>
            <a:endParaRPr dirty="0">
              <a:latin typeface="Segoe UI" panose="020B0502040204020203" pitchFamily="34" charset="0"/>
              <a:cs typeface="Segoe UI" panose="020B0502040204020203" pitchFamily="34" charset="0"/>
            </a:endParaRPr>
          </a:p>
        </p:txBody>
      </p:sp>
      <p:sp>
        <p:nvSpPr>
          <p:cNvPr id="1052" name="Google Shape;1052;g346f48e5ca7_0_1"/>
          <p:cNvSpPr txBox="1"/>
          <p:nvPr/>
        </p:nvSpPr>
        <p:spPr>
          <a:xfrm>
            <a:off x="3445426" y="3580333"/>
            <a:ext cx="1806000" cy="253875"/>
          </a:xfrm>
          <a:prstGeom prst="rect">
            <a:avLst/>
          </a:prstGeom>
          <a:noFill/>
          <a:ln>
            <a:noFill/>
          </a:ln>
        </p:spPr>
        <p:txBody>
          <a:bodyPr spcFirstLastPara="1" wrap="square" lIns="91425" tIns="45700" rIns="91425" bIns="45700" anchor="t" anchorCtr="0">
            <a:spAutoFit/>
          </a:bodyPr>
          <a:lstStyle/>
          <a:p>
            <a:pPr defTabSz="914378">
              <a:defRPr/>
            </a:pPr>
            <a:r>
              <a:rPr lang="en-US" sz="1050" b="1" dirty="0">
                <a:solidFill>
                  <a:srgbClr val="1F2B66"/>
                </a:solidFill>
                <a:latin typeface="Montserrat" panose="00000500000000000000" pitchFamily="2" charset="0"/>
                <a:ea typeface="Poppins SemiBold"/>
                <a:cs typeface="Poppins SemiBold"/>
                <a:sym typeface="Poppins SemiBold"/>
              </a:rPr>
              <a:t>Control Households</a:t>
            </a:r>
            <a:endParaRPr sz="1600" b="1" dirty="0">
              <a:latin typeface="Montserrat" panose="00000500000000000000" pitchFamily="2" charset="0"/>
            </a:endParaRPr>
          </a:p>
        </p:txBody>
      </p:sp>
      <p:sp>
        <p:nvSpPr>
          <p:cNvPr id="1053" name="Google Shape;1053;g346f48e5ca7_0_1"/>
          <p:cNvSpPr txBox="1"/>
          <p:nvPr/>
        </p:nvSpPr>
        <p:spPr>
          <a:xfrm>
            <a:off x="3445426" y="3789672"/>
            <a:ext cx="1971600" cy="400069"/>
          </a:xfrm>
          <a:prstGeom prst="rect">
            <a:avLst/>
          </a:prstGeom>
          <a:noFill/>
          <a:ln>
            <a:noFill/>
          </a:ln>
        </p:spPr>
        <p:txBody>
          <a:bodyPr spcFirstLastPara="1" wrap="square" lIns="91425" tIns="45700" rIns="91425" bIns="45700" anchor="t" anchorCtr="0">
            <a:spAutoFit/>
          </a:bodyPr>
          <a:lstStyle/>
          <a:p>
            <a:pPr defTabSz="914378">
              <a:defRPr/>
            </a:pPr>
            <a:r>
              <a:rPr lang="en-US" sz="1000" b="1" dirty="0">
                <a:solidFill>
                  <a:srgbClr val="117D98"/>
                </a:solidFill>
                <a:latin typeface="Segoe UI" panose="020B0502040204020203" pitchFamily="34" charset="0"/>
                <a:ea typeface="Poppins Light"/>
                <a:cs typeface="Segoe UI" panose="020B0502040204020203" pitchFamily="34" charset="0"/>
                <a:sym typeface="Poppins Light"/>
              </a:rPr>
              <a:t>Not exposed to ads of this campaign. </a:t>
            </a:r>
            <a:endParaRPr dirty="0">
              <a:latin typeface="Segoe UI" panose="020B0502040204020203" pitchFamily="34" charset="0"/>
              <a:cs typeface="Segoe UI" panose="020B0502040204020203" pitchFamily="34" charset="0"/>
            </a:endParaRPr>
          </a:p>
        </p:txBody>
      </p:sp>
      <p:sp>
        <p:nvSpPr>
          <p:cNvPr id="1054" name="Google Shape;1054;g346f48e5ca7_0_1"/>
          <p:cNvSpPr txBox="1"/>
          <p:nvPr/>
        </p:nvSpPr>
        <p:spPr>
          <a:xfrm>
            <a:off x="3338119" y="4450237"/>
            <a:ext cx="3176400" cy="507791"/>
          </a:xfrm>
          <a:prstGeom prst="rect">
            <a:avLst/>
          </a:prstGeom>
          <a:solidFill>
            <a:schemeClr val="lt1"/>
          </a:solidFill>
          <a:ln w="19050"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defTabSz="914378">
              <a:defRPr/>
            </a:pPr>
            <a:r>
              <a:rPr lang="en-US" sz="900" b="1" dirty="0">
                <a:latin typeface="Segoe UI" panose="020B0502040204020203" pitchFamily="34" charset="0"/>
                <a:ea typeface="Poppins Light"/>
                <a:cs typeface="Segoe UI" panose="020B0502040204020203" pitchFamily="34" charset="0"/>
                <a:sym typeface="Poppins Light"/>
              </a:rPr>
              <a:t>Test and Control groups are tightly matched on pre-period ad load and pre-period brand/category sales, as well as demographic factors</a:t>
            </a:r>
            <a:endParaRPr dirty="0">
              <a:latin typeface="Segoe UI" panose="020B0502040204020203" pitchFamily="34" charset="0"/>
              <a:cs typeface="Segoe UI" panose="020B0502040204020203" pitchFamily="34" charset="0"/>
            </a:endParaRPr>
          </a:p>
        </p:txBody>
      </p:sp>
      <p:sp>
        <p:nvSpPr>
          <p:cNvPr id="1055" name="Google Shape;1055;g346f48e5ca7_0_1"/>
          <p:cNvSpPr txBox="1"/>
          <p:nvPr/>
        </p:nvSpPr>
        <p:spPr>
          <a:xfrm>
            <a:off x="6029325" y="556614"/>
            <a:ext cx="2610000" cy="307736"/>
          </a:xfrm>
          <a:prstGeom prst="rect">
            <a:avLst/>
          </a:prstGeom>
          <a:noFill/>
          <a:ln>
            <a:noFill/>
          </a:ln>
        </p:spPr>
        <p:txBody>
          <a:bodyPr spcFirstLastPara="1" wrap="square" lIns="91425" tIns="45700" rIns="91425" bIns="45700" anchor="t" anchorCtr="0">
            <a:spAutoFit/>
          </a:bodyPr>
          <a:lstStyle/>
          <a:p>
            <a:pPr algn="ctr" defTabSz="914378">
              <a:defRPr/>
            </a:pPr>
            <a:r>
              <a:rPr lang="en-US" b="1" dirty="0">
                <a:solidFill>
                  <a:srgbClr val="FFFFFF"/>
                </a:solidFill>
                <a:latin typeface="Montserrat" panose="00000500000000000000" pitchFamily="2" charset="0"/>
                <a:ea typeface="Poppins"/>
                <a:cs typeface="Poppins"/>
                <a:sym typeface="Poppins"/>
              </a:rPr>
              <a:t>LIFT + ATTRIBUTION</a:t>
            </a:r>
            <a:endParaRPr dirty="0">
              <a:latin typeface="Montserrat" panose="00000500000000000000" pitchFamily="2" charset="0"/>
            </a:endParaRPr>
          </a:p>
        </p:txBody>
      </p:sp>
      <p:pic>
        <p:nvPicPr>
          <p:cNvPr id="1056" name="Google Shape;1056;g346f48e5ca7_0_1" descr="Shape&#10;&#10;Description automatically generated"/>
          <p:cNvPicPr preferRelativeResize="0"/>
          <p:nvPr/>
        </p:nvPicPr>
        <p:blipFill rotWithShape="1">
          <a:blip r:embed="rId3">
            <a:alphaModFix/>
          </a:blip>
          <a:srcRect/>
          <a:stretch/>
        </p:blipFill>
        <p:spPr>
          <a:xfrm>
            <a:off x="-200024" y="378545"/>
            <a:ext cx="3400425" cy="662254"/>
          </a:xfrm>
          <a:prstGeom prst="rect">
            <a:avLst/>
          </a:prstGeom>
          <a:noFill/>
          <a:ln>
            <a:noFill/>
          </a:ln>
        </p:spPr>
      </p:pic>
      <p:sp>
        <p:nvSpPr>
          <p:cNvPr id="1057" name="Google Shape;1057;g346f48e5ca7_0_1"/>
          <p:cNvSpPr txBox="1"/>
          <p:nvPr/>
        </p:nvSpPr>
        <p:spPr>
          <a:xfrm>
            <a:off x="495302" y="556087"/>
            <a:ext cx="1940400" cy="307736"/>
          </a:xfrm>
          <a:prstGeom prst="rect">
            <a:avLst/>
          </a:prstGeom>
          <a:noFill/>
          <a:ln>
            <a:noFill/>
          </a:ln>
        </p:spPr>
        <p:txBody>
          <a:bodyPr spcFirstLastPara="1" wrap="square" lIns="91425" tIns="45700" rIns="91425" bIns="45700" anchor="t" anchorCtr="0">
            <a:spAutoFit/>
          </a:bodyPr>
          <a:lstStyle/>
          <a:p>
            <a:pPr algn="ctr" defTabSz="914378">
              <a:defRPr/>
            </a:pPr>
            <a:r>
              <a:rPr lang="en-US" b="1" dirty="0">
                <a:solidFill>
                  <a:srgbClr val="FFFFFF"/>
                </a:solidFill>
                <a:latin typeface="Montserrat" panose="00000500000000000000" pitchFamily="2" charset="0"/>
                <a:ea typeface="Poppins"/>
                <a:cs typeface="Poppins"/>
                <a:sym typeface="Poppins"/>
              </a:rPr>
              <a:t>DATA CUBE</a:t>
            </a:r>
            <a:endParaRPr dirty="0">
              <a:solidFill>
                <a:srgbClr val="FFFFFF"/>
              </a:solidFill>
              <a:latin typeface="Montserrat" panose="00000500000000000000" pitchFamily="2" charset="0"/>
              <a:ea typeface="Poppins"/>
              <a:cs typeface="Poppins"/>
              <a:sym typeface="Poppins"/>
            </a:endParaRPr>
          </a:p>
        </p:txBody>
      </p:sp>
      <p:pic>
        <p:nvPicPr>
          <p:cNvPr id="1058" name="Google Shape;1058;g346f48e5ca7_0_1" descr="Icon&#10;&#10;Description automatically generated"/>
          <p:cNvPicPr preferRelativeResize="0"/>
          <p:nvPr/>
        </p:nvPicPr>
        <p:blipFill rotWithShape="1">
          <a:blip r:embed="rId12">
            <a:alphaModFix/>
          </a:blip>
          <a:srcRect/>
          <a:stretch/>
        </p:blipFill>
        <p:spPr>
          <a:xfrm>
            <a:off x="5681664" y="1157287"/>
            <a:ext cx="881062" cy="871538"/>
          </a:xfrm>
          <a:prstGeom prst="rect">
            <a:avLst/>
          </a:prstGeom>
          <a:noFill/>
          <a:ln>
            <a:noFill/>
          </a:ln>
        </p:spPr>
      </p:pic>
      <p:pic>
        <p:nvPicPr>
          <p:cNvPr id="1059" name="Google Shape;1059;g346f48e5ca7_0_1" descr="Icon&#10;&#10;Description automatically generated"/>
          <p:cNvPicPr preferRelativeResize="0"/>
          <p:nvPr/>
        </p:nvPicPr>
        <p:blipFill rotWithShape="1">
          <a:blip r:embed="rId13">
            <a:alphaModFix/>
          </a:blip>
          <a:srcRect/>
          <a:stretch/>
        </p:blipFill>
        <p:spPr>
          <a:xfrm>
            <a:off x="5691189" y="2709863"/>
            <a:ext cx="881062" cy="866775"/>
          </a:xfrm>
          <a:prstGeom prst="rect">
            <a:avLst/>
          </a:prstGeom>
          <a:noFill/>
          <a:ln>
            <a:noFill/>
          </a:ln>
        </p:spPr>
      </p:pic>
      <p:sp>
        <p:nvSpPr>
          <p:cNvPr id="1060" name="Google Shape;1060;g346f48e5ca7_0_1"/>
          <p:cNvSpPr txBox="1"/>
          <p:nvPr/>
        </p:nvSpPr>
        <p:spPr>
          <a:xfrm>
            <a:off x="5555016" y="3658677"/>
            <a:ext cx="1153407" cy="307736"/>
          </a:xfrm>
          <a:prstGeom prst="rect">
            <a:avLst/>
          </a:prstGeom>
          <a:noFill/>
          <a:ln>
            <a:noFill/>
          </a:ln>
        </p:spPr>
        <p:txBody>
          <a:bodyPr spcFirstLastPara="1" wrap="square" lIns="91425" tIns="45700" rIns="91425" bIns="45700" anchor="t" anchorCtr="0">
            <a:spAutoFit/>
          </a:bodyPr>
          <a:lstStyle/>
          <a:p>
            <a:pPr algn="ctr" defTabSz="914378">
              <a:defRPr/>
            </a:pPr>
            <a:r>
              <a:rPr lang="en-US" b="1" dirty="0">
                <a:solidFill>
                  <a:srgbClr val="1F2B66"/>
                </a:solidFill>
                <a:latin typeface="Montserrat" panose="00000500000000000000" pitchFamily="2" charset="0"/>
                <a:ea typeface="Poppins SemiBold"/>
                <a:cs typeface="Poppins SemiBold"/>
                <a:sym typeface="Poppins SemiBold"/>
              </a:rPr>
              <a:t>CONTROL</a:t>
            </a:r>
            <a:endParaRPr b="1" dirty="0">
              <a:latin typeface="Montserrat" panose="00000500000000000000" pitchFamily="2" charset="0"/>
            </a:endParaRPr>
          </a:p>
        </p:txBody>
      </p:sp>
      <p:sp>
        <p:nvSpPr>
          <p:cNvPr id="1061" name="Google Shape;1061;g346f48e5ca7_0_1"/>
          <p:cNvSpPr txBox="1"/>
          <p:nvPr/>
        </p:nvSpPr>
        <p:spPr>
          <a:xfrm>
            <a:off x="5553757" y="2081213"/>
            <a:ext cx="1188300" cy="615513"/>
          </a:xfrm>
          <a:prstGeom prst="rect">
            <a:avLst/>
          </a:prstGeom>
          <a:noFill/>
          <a:ln>
            <a:noFill/>
          </a:ln>
        </p:spPr>
        <p:txBody>
          <a:bodyPr spcFirstLastPara="1" wrap="square" lIns="91425" tIns="45700" rIns="91425" bIns="45700" anchor="t" anchorCtr="0">
            <a:spAutoFit/>
          </a:bodyPr>
          <a:lstStyle/>
          <a:p>
            <a:pPr algn="ctr" defTabSz="914378">
              <a:defRPr/>
            </a:pPr>
            <a:r>
              <a:rPr lang="en-US" b="1" dirty="0">
                <a:solidFill>
                  <a:srgbClr val="1F2B66"/>
                </a:solidFill>
                <a:latin typeface="Montserrat" panose="00000500000000000000" pitchFamily="2" charset="0"/>
                <a:ea typeface="Poppins SemiBold"/>
                <a:cs typeface="Poppins SemiBold"/>
                <a:sym typeface="Poppins SemiBold"/>
              </a:rPr>
              <a:t>TEST </a:t>
            </a:r>
            <a:endParaRPr b="1" dirty="0">
              <a:solidFill>
                <a:srgbClr val="1F2B66"/>
              </a:solidFill>
              <a:latin typeface="Montserrat" panose="00000500000000000000" pitchFamily="2" charset="0"/>
              <a:ea typeface="Poppins SemiBold"/>
              <a:cs typeface="Poppins SemiBold"/>
              <a:sym typeface="Poppins SemiBold"/>
            </a:endParaRPr>
          </a:p>
          <a:p>
            <a:pPr algn="ctr" defTabSz="914378">
              <a:defRPr/>
            </a:pPr>
            <a:endParaRPr sz="600" b="1" i="1" dirty="0">
              <a:solidFill>
                <a:srgbClr val="959595"/>
              </a:solidFill>
              <a:latin typeface="Montserrat" panose="00000500000000000000" pitchFamily="2" charset="0"/>
              <a:ea typeface="Poppins SemiBold"/>
              <a:cs typeface="Poppins SemiBold"/>
              <a:sym typeface="Poppins SemiBold"/>
            </a:endParaRPr>
          </a:p>
          <a:p>
            <a:pPr algn="ctr" defTabSz="914378">
              <a:defRPr/>
            </a:pPr>
            <a:r>
              <a:rPr lang="en-US" b="1" i="1" dirty="0">
                <a:solidFill>
                  <a:srgbClr val="959595"/>
                </a:solidFill>
                <a:latin typeface="Montserrat" panose="00000500000000000000" pitchFamily="2" charset="0"/>
                <a:ea typeface="Poppins SemiBold"/>
                <a:cs typeface="Poppins SemiBold"/>
                <a:sym typeface="Poppins SemiBold"/>
              </a:rPr>
              <a:t>vs</a:t>
            </a:r>
            <a:endParaRPr b="1" i="1" dirty="0">
              <a:solidFill>
                <a:srgbClr val="959595"/>
              </a:solidFill>
              <a:latin typeface="Montserrat" panose="00000500000000000000" pitchFamily="2" charset="0"/>
              <a:ea typeface="Poppins SemiBold"/>
              <a:cs typeface="Poppins SemiBold"/>
              <a:sym typeface="Poppins SemiBold"/>
            </a:endParaRPr>
          </a:p>
        </p:txBody>
      </p:sp>
      <p:cxnSp>
        <p:nvCxnSpPr>
          <p:cNvPr id="1062" name="Google Shape;1062;g346f48e5ca7_0_1"/>
          <p:cNvCxnSpPr/>
          <p:nvPr/>
        </p:nvCxnSpPr>
        <p:spPr>
          <a:xfrm rot="10800000" flipH="1">
            <a:off x="5288077" y="1641396"/>
            <a:ext cx="423000" cy="3300"/>
          </a:xfrm>
          <a:prstGeom prst="curvedConnector3">
            <a:avLst>
              <a:gd name="adj1" fmla="val 50000"/>
            </a:avLst>
          </a:prstGeom>
          <a:noFill/>
          <a:ln w="9525" cap="flat" cmpd="sng">
            <a:solidFill>
              <a:srgbClr val="5D95A6"/>
            </a:solidFill>
            <a:prstDash val="solid"/>
            <a:round/>
            <a:headEnd type="none" w="sm" len="sm"/>
            <a:tailEnd type="triangle" w="med" len="med"/>
          </a:ln>
        </p:spPr>
      </p:cxnSp>
      <p:sp>
        <p:nvSpPr>
          <p:cNvPr id="1063" name="Google Shape;1063;g346f48e5ca7_0_1"/>
          <p:cNvSpPr/>
          <p:nvPr/>
        </p:nvSpPr>
        <p:spPr>
          <a:xfrm>
            <a:off x="6543675" y="2176450"/>
            <a:ext cx="1534500" cy="662400"/>
          </a:xfrm>
          <a:prstGeom prst="rightArrow">
            <a:avLst>
              <a:gd name="adj1" fmla="val 50000"/>
              <a:gd name="adj2" fmla="val 50000"/>
            </a:avLst>
          </a:prstGeom>
          <a:solidFill>
            <a:schemeClr val="accent5"/>
          </a:solidFill>
          <a:ln w="254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defTabSz="914378">
              <a:defRPr/>
            </a:pPr>
            <a:r>
              <a:rPr lang="en-US" sz="1200" b="1" dirty="0">
                <a:solidFill>
                  <a:srgbClr val="FFFFFF"/>
                </a:solidFill>
                <a:latin typeface="Segoe UI" panose="020B0502040204020203" pitchFamily="34" charset="0"/>
                <a:ea typeface="Poppins Light"/>
                <a:cs typeface="Segoe UI" panose="020B0502040204020203" pitchFamily="34" charset="0"/>
                <a:sym typeface="Poppins Light"/>
              </a:rPr>
              <a:t>Sales Lift + </a:t>
            </a:r>
            <a:endParaRPr sz="1200" b="1" dirty="0">
              <a:solidFill>
                <a:srgbClr val="FFFFFF"/>
              </a:solidFill>
              <a:latin typeface="Segoe UI" panose="020B0502040204020203" pitchFamily="34" charset="0"/>
              <a:ea typeface="Poppins Light"/>
              <a:cs typeface="Segoe UI" panose="020B0502040204020203" pitchFamily="34" charset="0"/>
              <a:sym typeface="Poppins Light"/>
            </a:endParaRPr>
          </a:p>
          <a:p>
            <a:pPr defTabSz="914378">
              <a:defRPr/>
            </a:pPr>
            <a:r>
              <a:rPr lang="en-US" sz="1200" b="1" dirty="0">
                <a:solidFill>
                  <a:srgbClr val="FFFFFF"/>
                </a:solidFill>
                <a:latin typeface="Segoe UI" panose="020B0502040204020203" pitchFamily="34" charset="0"/>
                <a:ea typeface="Poppins Light"/>
                <a:cs typeface="Segoe UI" panose="020B0502040204020203" pitchFamily="34" charset="0"/>
                <a:sym typeface="Poppins Light"/>
              </a:rPr>
              <a:t>Drivers of Lift</a:t>
            </a:r>
            <a:endParaRPr sz="1200" b="1" dirty="0">
              <a:solidFill>
                <a:srgbClr val="FFFFFF"/>
              </a:solidFill>
              <a:latin typeface="Segoe UI" panose="020B0502040204020203" pitchFamily="34" charset="0"/>
              <a:ea typeface="Poppins Light"/>
              <a:cs typeface="Segoe UI" panose="020B0502040204020203" pitchFamily="34" charset="0"/>
              <a:sym typeface="Poppins Light"/>
            </a:endParaRPr>
          </a:p>
        </p:txBody>
      </p:sp>
      <p:sp>
        <p:nvSpPr>
          <p:cNvPr id="1064" name="Google Shape;1064;g346f48e5ca7_0_1"/>
          <p:cNvSpPr txBox="1"/>
          <p:nvPr/>
        </p:nvSpPr>
        <p:spPr>
          <a:xfrm>
            <a:off x="2143125" y="1638302"/>
            <a:ext cx="1047900" cy="246181"/>
          </a:xfrm>
          <a:prstGeom prst="rect">
            <a:avLst/>
          </a:prstGeom>
          <a:noFill/>
          <a:ln>
            <a:noFill/>
          </a:ln>
        </p:spPr>
        <p:txBody>
          <a:bodyPr spcFirstLastPara="1" wrap="square" lIns="91425" tIns="45700" rIns="91425" bIns="45700" anchor="t" anchorCtr="0">
            <a:spAutoFit/>
          </a:bodyPr>
          <a:lstStyle/>
          <a:p>
            <a:pPr algn="ctr" defTabSz="914378">
              <a:defRPr/>
            </a:pPr>
            <a:r>
              <a:rPr lang="en-US" sz="1000" b="1" dirty="0">
                <a:solidFill>
                  <a:srgbClr val="1F2B66"/>
                </a:solidFill>
                <a:latin typeface="Montserrat" panose="00000500000000000000" pitchFamily="2" charset="0"/>
                <a:ea typeface="Poppins SemiBold"/>
                <a:cs typeface="Poppins SemiBold"/>
                <a:sym typeface="Poppins SemiBold"/>
              </a:rPr>
              <a:t>DATA CUBE</a:t>
            </a:r>
            <a:endParaRPr b="1" dirty="0">
              <a:latin typeface="Montserrat" panose="00000500000000000000" pitchFamily="2" charset="0"/>
            </a:endParaRPr>
          </a:p>
        </p:txBody>
      </p:sp>
      <p:cxnSp>
        <p:nvCxnSpPr>
          <p:cNvPr id="1065" name="Google Shape;1065;g346f48e5ca7_0_1"/>
          <p:cNvCxnSpPr/>
          <p:nvPr/>
        </p:nvCxnSpPr>
        <p:spPr>
          <a:xfrm rot="10800000" flipH="1">
            <a:off x="5288077" y="3241596"/>
            <a:ext cx="423000" cy="3300"/>
          </a:xfrm>
          <a:prstGeom prst="curvedConnector3">
            <a:avLst>
              <a:gd name="adj1" fmla="val 50000"/>
            </a:avLst>
          </a:prstGeom>
          <a:noFill/>
          <a:ln w="9525" cap="flat" cmpd="sng">
            <a:solidFill>
              <a:srgbClr val="5D95A6"/>
            </a:solidFill>
            <a:prstDash val="solid"/>
            <a:round/>
            <a:headEnd type="none" w="sm" len="sm"/>
            <a:tailEnd type="triangle" w="med" len="med"/>
          </a:ln>
        </p:spPr>
      </p:cxnSp>
      <p:sp>
        <p:nvSpPr>
          <p:cNvPr id="1066" name="Google Shape;1066;g346f48e5ca7_0_1"/>
          <p:cNvSpPr txBox="1"/>
          <p:nvPr/>
        </p:nvSpPr>
        <p:spPr>
          <a:xfrm>
            <a:off x="8053387" y="2124892"/>
            <a:ext cx="1001507" cy="842498"/>
          </a:xfrm>
          <a:prstGeom prst="rect">
            <a:avLst/>
          </a:prstGeom>
          <a:noFill/>
          <a:ln>
            <a:noFill/>
          </a:ln>
        </p:spPr>
        <p:txBody>
          <a:bodyPr spcFirstLastPara="1" wrap="square" lIns="91425" tIns="45700" rIns="91425" bIns="45700" anchor="t" anchorCtr="0">
            <a:spAutoFit/>
          </a:bodyPr>
          <a:lstStyle/>
          <a:p>
            <a:pPr defTabSz="914378">
              <a:defRPr/>
            </a:pPr>
            <a:r>
              <a:rPr lang="en-US" sz="975" b="1" dirty="0">
                <a:solidFill>
                  <a:srgbClr val="1F2B66"/>
                </a:solidFill>
                <a:latin typeface="Segoe UI" panose="020B0502040204020203" pitchFamily="34" charset="0"/>
                <a:ea typeface="Poppins SemiBold"/>
                <a:cs typeface="Segoe UI" panose="020B0502040204020203" pitchFamily="34" charset="0"/>
                <a:sym typeface="Poppins SemiBold"/>
              </a:rPr>
              <a:t>Apply lift results to </a:t>
            </a:r>
            <a:endParaRPr sz="975" b="1" dirty="0">
              <a:solidFill>
                <a:srgbClr val="1F2B66"/>
              </a:solidFill>
              <a:latin typeface="Segoe UI" panose="020B0502040204020203" pitchFamily="34" charset="0"/>
              <a:ea typeface="Poppins SemiBold"/>
              <a:cs typeface="Segoe UI" panose="020B0502040204020203" pitchFamily="34" charset="0"/>
              <a:sym typeface="Poppins SemiBold"/>
            </a:endParaRPr>
          </a:p>
          <a:p>
            <a:pPr defTabSz="914378">
              <a:defRPr/>
            </a:pPr>
            <a:r>
              <a:rPr lang="en-US" sz="975" b="1" dirty="0">
                <a:solidFill>
                  <a:srgbClr val="1F2B66"/>
                </a:solidFill>
                <a:latin typeface="Segoe UI" panose="020B0502040204020203" pitchFamily="34" charset="0"/>
                <a:ea typeface="Poppins SemiBold"/>
                <a:cs typeface="Segoe UI" panose="020B0502040204020203" pitchFamily="34" charset="0"/>
                <a:sym typeface="Poppins SemiBold"/>
              </a:rPr>
              <a:t>Total </a:t>
            </a:r>
            <a:endParaRPr sz="975" b="1" dirty="0">
              <a:solidFill>
                <a:srgbClr val="1F2B66"/>
              </a:solidFill>
              <a:latin typeface="Segoe UI" panose="020B0502040204020203" pitchFamily="34" charset="0"/>
              <a:ea typeface="Poppins SemiBold"/>
              <a:cs typeface="Segoe UI" panose="020B0502040204020203" pitchFamily="34" charset="0"/>
              <a:sym typeface="Poppins SemiBold"/>
            </a:endParaRPr>
          </a:p>
          <a:p>
            <a:pPr defTabSz="914378">
              <a:defRPr/>
            </a:pPr>
            <a:r>
              <a:rPr lang="en-US" sz="975" b="1" dirty="0">
                <a:solidFill>
                  <a:srgbClr val="1F2B66"/>
                </a:solidFill>
                <a:latin typeface="Segoe UI" panose="020B0502040204020203" pitchFamily="34" charset="0"/>
                <a:ea typeface="Poppins SemiBold"/>
                <a:cs typeface="Segoe UI" panose="020B0502040204020203" pitchFamily="34" charset="0"/>
                <a:sym typeface="Poppins SemiBold"/>
              </a:rPr>
              <a:t>Campaign </a:t>
            </a:r>
            <a:endParaRPr sz="975" b="1" dirty="0">
              <a:solidFill>
                <a:srgbClr val="1F2B66"/>
              </a:solidFill>
              <a:latin typeface="Segoe UI" panose="020B0502040204020203" pitchFamily="34" charset="0"/>
              <a:ea typeface="Poppins SemiBold"/>
              <a:cs typeface="Segoe UI" panose="020B0502040204020203" pitchFamily="34" charset="0"/>
              <a:sym typeface="Poppins SemiBold"/>
            </a:endParaRPr>
          </a:p>
          <a:p>
            <a:pPr defTabSz="914378">
              <a:defRPr/>
            </a:pPr>
            <a:r>
              <a:rPr lang="en-US" sz="975" b="1" dirty="0">
                <a:solidFill>
                  <a:srgbClr val="1F2B66"/>
                </a:solidFill>
                <a:latin typeface="Segoe UI" panose="020B0502040204020203" pitchFamily="34" charset="0"/>
                <a:ea typeface="Poppins SemiBold"/>
                <a:cs typeface="Segoe UI" panose="020B0502040204020203" pitchFamily="34" charset="0"/>
                <a:sym typeface="Poppins SemiBold"/>
              </a:rPr>
              <a:t>Reach</a:t>
            </a:r>
            <a:endParaRPr sz="975" b="1" dirty="0">
              <a:solidFill>
                <a:srgbClr val="1F2B66"/>
              </a:solidFill>
              <a:latin typeface="Segoe UI" panose="020B0502040204020203" pitchFamily="34" charset="0"/>
              <a:ea typeface="Poppins SemiBold"/>
              <a:cs typeface="Segoe UI" panose="020B0502040204020203" pitchFamily="34" charset="0"/>
              <a:sym typeface="Poppins SemiBold"/>
            </a:endParaRPr>
          </a:p>
        </p:txBody>
      </p:sp>
      <p:sp>
        <p:nvSpPr>
          <p:cNvPr id="1067" name="Google Shape;1067;g346f48e5ca7_0_1"/>
          <p:cNvSpPr txBox="1"/>
          <p:nvPr/>
        </p:nvSpPr>
        <p:spPr>
          <a:xfrm>
            <a:off x="7124747" y="3526348"/>
            <a:ext cx="1971600" cy="877123"/>
          </a:xfrm>
          <a:prstGeom prst="rect">
            <a:avLst/>
          </a:prstGeom>
          <a:noFill/>
          <a:ln w="19050">
            <a:solidFill>
              <a:schemeClr val="tx2">
                <a:lumMod val="75000"/>
              </a:schemeClr>
            </a:solidFill>
          </a:ln>
        </p:spPr>
        <p:txBody>
          <a:bodyPr spcFirstLastPara="1" wrap="square" lIns="91425" tIns="45700" rIns="91425" bIns="45700" anchor="t" anchorCtr="0">
            <a:spAutoFit/>
          </a:bodyPr>
          <a:lstStyle/>
          <a:p>
            <a:pPr algn="ctr" defTabSz="914378">
              <a:defRPr/>
            </a:pPr>
            <a:r>
              <a:rPr lang="en-US" sz="1275" b="1" dirty="0">
                <a:solidFill>
                  <a:srgbClr val="1F2B66"/>
                </a:solidFill>
                <a:latin typeface="Segoe UI" panose="020B0502040204020203" pitchFamily="34" charset="0"/>
                <a:ea typeface="Poppins SemiBold"/>
                <a:cs typeface="Segoe UI" panose="020B0502040204020203" pitchFamily="34" charset="0"/>
                <a:sym typeface="Poppins SemiBold"/>
              </a:rPr>
              <a:t>ATTRIBUTABLE &amp; INCREMENTAL SALES</a:t>
            </a:r>
            <a:endParaRPr sz="1275" b="1" dirty="0">
              <a:solidFill>
                <a:srgbClr val="1F2B66"/>
              </a:solidFill>
              <a:latin typeface="Segoe UI" panose="020B0502040204020203" pitchFamily="34" charset="0"/>
              <a:ea typeface="Poppins SemiBold"/>
              <a:cs typeface="Segoe UI" panose="020B0502040204020203" pitchFamily="34" charset="0"/>
              <a:sym typeface="Poppins SemiBold"/>
            </a:endParaRPr>
          </a:p>
          <a:p>
            <a:pPr algn="ctr" defTabSz="914378">
              <a:defRPr/>
            </a:pPr>
            <a:endParaRPr sz="1275" b="1" dirty="0">
              <a:solidFill>
                <a:srgbClr val="1F2B66"/>
              </a:solidFill>
              <a:latin typeface="Segoe UI" panose="020B0502040204020203" pitchFamily="34" charset="0"/>
              <a:ea typeface="Poppins SemiBold"/>
              <a:cs typeface="Segoe UI" panose="020B0502040204020203" pitchFamily="34" charset="0"/>
              <a:sym typeface="Poppins SemiBold"/>
            </a:endParaRPr>
          </a:p>
          <a:p>
            <a:pPr algn="ctr" defTabSz="914378">
              <a:defRPr/>
            </a:pPr>
            <a:r>
              <a:rPr lang="en-US" sz="1275" b="1" dirty="0">
                <a:solidFill>
                  <a:srgbClr val="1F2B66"/>
                </a:solidFill>
                <a:latin typeface="Segoe UI" panose="020B0502040204020203" pitchFamily="34" charset="0"/>
                <a:ea typeface="Poppins SemiBold"/>
                <a:cs typeface="Segoe UI" panose="020B0502040204020203" pitchFamily="34" charset="0"/>
                <a:sym typeface="Poppins SemiBold"/>
              </a:rPr>
              <a:t>ROAS / </a:t>
            </a:r>
            <a:r>
              <a:rPr lang="en-US" sz="1275" b="1" dirty="0" err="1">
                <a:solidFill>
                  <a:srgbClr val="1F2B66"/>
                </a:solidFill>
                <a:latin typeface="Segoe UI" panose="020B0502040204020203" pitchFamily="34" charset="0"/>
                <a:ea typeface="Poppins SemiBold"/>
                <a:cs typeface="Segoe UI" panose="020B0502040204020203" pitchFamily="34" charset="0"/>
                <a:sym typeface="Poppins SemiBold"/>
              </a:rPr>
              <a:t>iROAS</a:t>
            </a:r>
            <a:endParaRPr sz="1275" b="1" dirty="0">
              <a:solidFill>
                <a:srgbClr val="1F2B66"/>
              </a:solidFill>
              <a:latin typeface="Segoe UI" panose="020B0502040204020203" pitchFamily="34" charset="0"/>
              <a:ea typeface="Poppins SemiBold"/>
              <a:cs typeface="Segoe UI" panose="020B0502040204020203" pitchFamily="34" charset="0"/>
              <a:sym typeface="Poppins SemiBold"/>
            </a:endParaRPr>
          </a:p>
        </p:txBody>
      </p:sp>
      <p:sp>
        <p:nvSpPr>
          <p:cNvPr id="3" name="Google Shape;147;p23">
            <a:extLst>
              <a:ext uri="{FF2B5EF4-FFF2-40B4-BE49-F238E27FC236}">
                <a16:creationId xmlns:a16="http://schemas.microsoft.com/office/drawing/2014/main" id="{A4384270-83D7-0717-A490-AC39E83B1AB0}"/>
              </a:ext>
            </a:extLst>
          </p:cNvPr>
          <p:cNvSpPr txBox="1">
            <a:spLocks/>
          </p:cNvSpPr>
          <p:nvPr/>
        </p:nvSpPr>
        <p:spPr>
          <a:xfrm>
            <a:off x="-264623" y="-43516"/>
            <a:ext cx="3438217" cy="480600"/>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defTabSz="914378"/>
            <a:r>
              <a:rPr lang="en-US" sz="2400" dirty="0">
                <a:solidFill>
                  <a:srgbClr val="0A3663"/>
                </a:solidFill>
                <a:latin typeface="Montserrat Black"/>
                <a:cs typeface="Montserrat Black"/>
                <a:sym typeface="Montserrat Black"/>
              </a:rPr>
              <a:t>Methodology</a:t>
            </a:r>
          </a:p>
        </p:txBody>
      </p:sp>
      <p:cxnSp>
        <p:nvCxnSpPr>
          <p:cNvPr id="5" name="Google Shape;1065;g346f48e5ca7_0_1">
            <a:extLst>
              <a:ext uri="{FF2B5EF4-FFF2-40B4-BE49-F238E27FC236}">
                <a16:creationId xmlns:a16="http://schemas.microsoft.com/office/drawing/2014/main" id="{4558E0E9-4A61-CC50-4378-08ECA08916BC}"/>
              </a:ext>
            </a:extLst>
          </p:cNvPr>
          <p:cNvCxnSpPr>
            <a:cxnSpLocks/>
          </p:cNvCxnSpPr>
          <p:nvPr/>
        </p:nvCxnSpPr>
        <p:spPr>
          <a:xfrm rot="16200000" flipH="1">
            <a:off x="8180263" y="3242229"/>
            <a:ext cx="423000" cy="3300"/>
          </a:xfrm>
          <a:prstGeom prst="curvedConnector3">
            <a:avLst>
              <a:gd name="adj1" fmla="val 50000"/>
            </a:avLst>
          </a:prstGeom>
          <a:noFill/>
          <a:ln w="9525" cap="flat" cmpd="sng">
            <a:solidFill>
              <a:srgbClr val="5D95A6"/>
            </a:solidFill>
            <a:prstDash val="solid"/>
            <a:round/>
            <a:headEnd type="none" w="sm" len="sm"/>
            <a:tailEnd type="triangl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8" name="Google Shape;71;p14" descr="A picture containing text, dark&#10;&#10;Description automatically generated">
            <a:extLst>
              <a:ext uri="{FF2B5EF4-FFF2-40B4-BE49-F238E27FC236}">
                <a16:creationId xmlns:a16="http://schemas.microsoft.com/office/drawing/2014/main" id="{6C0CF762-BB49-0E17-FD72-D60DFE966151}"/>
              </a:ext>
            </a:extLst>
          </p:cNvPr>
          <p:cNvPicPr preferRelativeResize="0"/>
          <p:nvPr/>
        </p:nvPicPr>
        <p:blipFill>
          <a:blip r:embed="rId3">
            <a:alphaModFix/>
          </a:blip>
          <a:stretch>
            <a:fillRect/>
          </a:stretch>
        </p:blipFill>
        <p:spPr>
          <a:xfrm>
            <a:off x="-84699" y="-11"/>
            <a:ext cx="9228701" cy="5191125"/>
          </a:xfrm>
          <a:prstGeom prst="rect">
            <a:avLst/>
          </a:prstGeom>
          <a:noFill/>
          <a:ln>
            <a:noFill/>
          </a:ln>
        </p:spPr>
      </p:pic>
      <p:pic>
        <p:nvPicPr>
          <p:cNvPr id="10" name="Google Shape;188;p21">
            <a:extLst>
              <a:ext uri="{FF2B5EF4-FFF2-40B4-BE49-F238E27FC236}">
                <a16:creationId xmlns:a16="http://schemas.microsoft.com/office/drawing/2014/main" id="{0505D2DB-6564-37E8-21DA-2E6C3C1E5D98}"/>
              </a:ext>
            </a:extLst>
          </p:cNvPr>
          <p:cNvPicPr preferRelativeResize="0"/>
          <p:nvPr/>
        </p:nvPicPr>
        <p:blipFill>
          <a:blip r:embed="rId4">
            <a:alphaModFix/>
          </a:blip>
          <a:stretch>
            <a:fillRect/>
          </a:stretch>
        </p:blipFill>
        <p:spPr>
          <a:xfrm rot="19860000">
            <a:off x="1174694" y="-2668036"/>
            <a:ext cx="11905479" cy="10968241"/>
          </a:xfrm>
          <a:prstGeom prst="rect">
            <a:avLst/>
          </a:prstGeom>
          <a:noFill/>
          <a:ln>
            <a:noFill/>
          </a:ln>
        </p:spPr>
      </p:pic>
      <p:sp>
        <p:nvSpPr>
          <p:cNvPr id="217" name="Google Shape;217;p22"/>
          <p:cNvSpPr/>
          <p:nvPr/>
        </p:nvSpPr>
        <p:spPr>
          <a:xfrm>
            <a:off x="-702574" y="1568676"/>
            <a:ext cx="4676026" cy="1663570"/>
          </a:xfrm>
          <a:prstGeom prst="roundRect">
            <a:avLst>
              <a:gd name="adj" fmla="val 9588"/>
            </a:avLst>
          </a:prstGeom>
          <a:gradFill>
            <a:gsLst>
              <a:gs pos="0">
                <a:srgbClr val="117D98"/>
              </a:gs>
              <a:gs pos="100000">
                <a:srgbClr val="1D2866"/>
              </a:gs>
            </a:gsLst>
            <a:lin ang="5400700" scaled="0"/>
          </a:gradFill>
          <a:ln>
            <a:noFill/>
          </a:ln>
        </p:spPr>
        <p:txBody>
          <a:bodyPr spcFirstLastPara="1" wrap="square" lIns="91425" tIns="91425" rIns="91425" bIns="91425" anchor="ctr" anchorCtr="0">
            <a:noAutofit/>
          </a:bodyPr>
          <a:lstStyle/>
          <a:p>
            <a:pPr defTabSz="914378"/>
            <a:endParaRPr/>
          </a:p>
        </p:txBody>
      </p:sp>
      <p:sp>
        <p:nvSpPr>
          <p:cNvPr id="218" name="Google Shape;218;p22"/>
          <p:cNvSpPr txBox="1"/>
          <p:nvPr/>
        </p:nvSpPr>
        <p:spPr>
          <a:xfrm>
            <a:off x="144057" y="2009493"/>
            <a:ext cx="3904097" cy="800189"/>
          </a:xfrm>
          <a:prstGeom prst="rect">
            <a:avLst/>
          </a:prstGeom>
          <a:noFill/>
          <a:ln>
            <a:noFill/>
          </a:ln>
        </p:spPr>
        <p:txBody>
          <a:bodyPr spcFirstLastPara="1" wrap="square" lIns="91425" tIns="91425" rIns="91425" bIns="91425" anchor="t" anchorCtr="0">
            <a:spAutoFit/>
          </a:bodyPr>
          <a:lstStyle/>
          <a:p>
            <a:pPr defTabSz="914378">
              <a:buClr>
                <a:schemeClr val="lt2"/>
              </a:buClr>
              <a:buSzPts val="2800"/>
            </a:pPr>
            <a:r>
              <a:rPr lang="en-US" sz="2000" b="1" dirty="0">
                <a:solidFill>
                  <a:schemeClr val="lt1"/>
                </a:solidFill>
                <a:latin typeface="Montserrat"/>
                <a:sym typeface="Poppins"/>
              </a:rPr>
              <a:t>Test vs Control </a:t>
            </a:r>
          </a:p>
          <a:p>
            <a:pPr defTabSz="914378">
              <a:buClr>
                <a:schemeClr val="lt2"/>
              </a:buClr>
              <a:buSzPts val="2800"/>
            </a:pPr>
            <a:r>
              <a:rPr lang="en-US" sz="2000" b="1" dirty="0">
                <a:solidFill>
                  <a:schemeClr val="lt1"/>
                </a:solidFill>
                <a:latin typeface="Montserrat"/>
                <a:sym typeface="Poppins"/>
              </a:rPr>
              <a:t>Similarity Match Results</a:t>
            </a:r>
            <a:endParaRPr lang="en-US" sz="2000" b="1" dirty="0">
              <a:solidFill>
                <a:schemeClr val="lt1"/>
              </a:solidFill>
              <a:latin typeface="Montserrat"/>
              <a:sym typeface="Montserrat"/>
            </a:endParaRPr>
          </a:p>
        </p:txBody>
      </p:sp>
      <p:pic>
        <p:nvPicPr>
          <p:cNvPr id="5" name="Picture 5" descr="A picture containing text, pencil, needle&#10;&#10;Description automatically generated">
            <a:extLst>
              <a:ext uri="{FF2B5EF4-FFF2-40B4-BE49-F238E27FC236}">
                <a16:creationId xmlns:a16="http://schemas.microsoft.com/office/drawing/2014/main" id="{BF356853-52A7-C547-6BCF-6D96FB043DA8}"/>
              </a:ext>
            </a:extLst>
          </p:cNvPr>
          <p:cNvPicPr>
            <a:picLocks noChangeAspect="1"/>
          </p:cNvPicPr>
          <p:nvPr/>
        </p:nvPicPr>
        <p:blipFill>
          <a:blip r:embed="rId5"/>
          <a:stretch>
            <a:fillRect/>
          </a:stretch>
        </p:blipFill>
        <p:spPr>
          <a:xfrm>
            <a:off x="4399033" y="772200"/>
            <a:ext cx="4265111" cy="2681100"/>
          </a:xfrm>
          <a:prstGeom prst="rect">
            <a:avLst/>
          </a:prstGeom>
        </p:spPr>
      </p:pic>
      <p:sp>
        <p:nvSpPr>
          <p:cNvPr id="6" name="matchingPeriodTextBox">
            <a:extLst>
              <a:ext uri="{FF2B5EF4-FFF2-40B4-BE49-F238E27FC236}">
                <a16:creationId xmlns:a16="http://schemas.microsoft.com/office/drawing/2014/main" id="{60F8E90E-4349-0578-520D-854585992E96}"/>
              </a:ext>
            </a:extLst>
          </p:cNvPr>
          <p:cNvSpPr txBox="1"/>
          <p:nvPr/>
        </p:nvSpPr>
        <p:spPr>
          <a:xfrm>
            <a:off x="3746289" y="343211"/>
            <a:ext cx="5570597" cy="3416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78">
              <a:lnSpc>
                <a:spcPct val="90000"/>
              </a:lnSpc>
            </a:pPr>
            <a:r>
              <a:rPr lang="en-US" sz="1800" dirty="0">
                <a:solidFill>
                  <a:srgbClr val="1F2B66"/>
                </a:solidFill>
                <a:latin typeface="Montserrat" panose="00000500000000000000" pitchFamily="2" charset="0"/>
                <a:cs typeface="Poppins"/>
              </a:rPr>
              <a:t>Matching Period: </a:t>
            </a:r>
            <a:r>
              <a:rPr lang="en-US" sz="1800" dirty="0">
                <a:solidFill>
                  <a:srgbClr val="3D97A8"/>
                </a:solidFill>
                <a:latin typeface="Montserrat" panose="00000500000000000000" pitchFamily="2" charset="0"/>
                <a:cs typeface="Poppins"/>
              </a:rPr>
              <a:t>04/01/2025 - 06/30/2025</a:t>
            </a:r>
            <a:endParaRPr lang="en-US" sz="1100" dirty="0">
              <a:solidFill>
                <a:srgbClr val="3D97A8"/>
              </a:solidFill>
              <a:latin typeface="Montserrat" panose="00000500000000000000" pitchFamily="2" charset="0"/>
            </a:endParaRPr>
          </a:p>
        </p:txBody>
      </p:sp>
      <p:sp>
        <p:nvSpPr>
          <p:cNvPr id="11" name="TextBox 10">
            <a:extLst>
              <a:ext uri="{FF2B5EF4-FFF2-40B4-BE49-F238E27FC236}">
                <a16:creationId xmlns:a16="http://schemas.microsoft.com/office/drawing/2014/main" id="{0667D8B3-2407-E824-C7B8-BBD65298AA77}"/>
              </a:ext>
            </a:extLst>
          </p:cNvPr>
          <p:cNvSpPr txBox="1"/>
          <p:nvPr/>
        </p:nvSpPr>
        <p:spPr>
          <a:xfrm>
            <a:off x="4048154" y="3628014"/>
            <a:ext cx="4853129" cy="11695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914378"/>
            <a:r>
              <a:rPr lang="en-US" sz="1000" dirty="0">
                <a:solidFill>
                  <a:srgbClr val="117D98"/>
                </a:solidFill>
                <a:latin typeface="Segoe UI" panose="020B0502040204020203" pitchFamily="34" charset="0"/>
                <a:cs typeface="Segoe UI" panose="020B0502040204020203" pitchFamily="34" charset="0"/>
              </a:rPr>
              <a:t>Control group pre-processing matched on individual variables for this campaign.</a:t>
            </a:r>
          </a:p>
          <a:p>
            <a:pPr defTabSz="914378"/>
            <a:r>
              <a:rPr lang="en-US" sz="1000" b="1" dirty="0">
                <a:solidFill>
                  <a:srgbClr val="117D98"/>
                </a:solidFill>
                <a:latin typeface="Segoe UI" panose="020B0502040204020203" pitchFamily="34" charset="0"/>
                <a:cs typeface="Segoe UI" panose="020B0502040204020203" pitchFamily="34" charset="0"/>
              </a:rPr>
              <a:t>Sample of variables matched:</a:t>
            </a:r>
            <a:br>
              <a:rPr lang="en-US" sz="1000" b="1" dirty="0">
                <a:solidFill>
                  <a:srgbClr val="117D98"/>
                </a:solidFill>
                <a:latin typeface="Segoe UI" panose="020B0502040204020203" pitchFamily="34" charset="0"/>
                <a:cs typeface="Segoe UI" panose="020B0502040204020203" pitchFamily="34" charset="0"/>
              </a:rPr>
            </a:br>
            <a:endParaRPr lang="en-US" sz="1000" b="1" dirty="0">
              <a:solidFill>
                <a:srgbClr val="117D98"/>
              </a:solidFill>
              <a:latin typeface="Segoe UI" panose="020B0502040204020203" pitchFamily="34" charset="0"/>
              <a:cs typeface="Segoe UI" panose="020B0502040204020203" pitchFamily="34" charset="0"/>
            </a:endParaRPr>
          </a:p>
          <a:p>
            <a:pPr defTabSz="914378"/>
            <a:r>
              <a:rPr lang="en-US" sz="1000" b="1" dirty="0">
                <a:solidFill>
                  <a:srgbClr val="117D98"/>
                </a:solidFill>
                <a:latin typeface="Segoe UI" panose="020B0502040204020203" pitchFamily="34" charset="0"/>
                <a:cs typeface="Segoe UI" panose="020B0502040204020203" pitchFamily="34" charset="0"/>
              </a:rPr>
              <a:t>Demo: </a:t>
            </a:r>
            <a:r>
              <a:rPr lang="en-US" sz="1000" dirty="0">
                <a:solidFill>
                  <a:srgbClr val="117D98"/>
                </a:solidFill>
                <a:latin typeface="Segoe UI" panose="020B0502040204020203" pitchFamily="34" charset="0"/>
                <a:cs typeface="Segoe UI" panose="020B0502040204020203" pitchFamily="34" charset="0"/>
              </a:rPr>
              <a:t>Age, gender, income, geo. </a:t>
            </a:r>
          </a:p>
          <a:p>
            <a:pPr defTabSz="914378"/>
            <a:endParaRPr lang="en-US" sz="1000" b="1" dirty="0">
              <a:solidFill>
                <a:srgbClr val="117D98"/>
              </a:solidFill>
              <a:latin typeface="Segoe UI" panose="020B0502040204020203" pitchFamily="34" charset="0"/>
              <a:cs typeface="Segoe UI" panose="020B0502040204020203" pitchFamily="34" charset="0"/>
            </a:endParaRPr>
          </a:p>
          <a:p>
            <a:pPr defTabSz="914378"/>
            <a:r>
              <a:rPr lang="en-US" sz="1000" b="1" dirty="0">
                <a:solidFill>
                  <a:srgbClr val="117D98"/>
                </a:solidFill>
                <a:latin typeface="Segoe UI" panose="020B0502040204020203" pitchFamily="34" charset="0"/>
                <a:cs typeface="Segoe UI" panose="020B0502040204020203" pitchFamily="34" charset="0"/>
              </a:rPr>
              <a:t>ABCS Category Metrics: </a:t>
            </a:r>
          </a:p>
          <a:p>
            <a:pPr defTabSz="914378"/>
            <a:r>
              <a:rPr lang="en-US" sz="1000" dirty="0">
                <a:solidFill>
                  <a:srgbClr val="117D98"/>
                </a:solidFill>
                <a:latin typeface="Segoe UI" panose="020B0502040204020203" pitchFamily="34" charset="0"/>
                <a:cs typeface="Segoe UI" panose="020B0502040204020203" pitchFamily="34" charset="0"/>
              </a:rPr>
              <a:t>Test and Control groups are matched on pre-period category sales. </a:t>
            </a:r>
          </a:p>
        </p:txBody>
      </p:sp>
    </p:spTree>
    <p:extLst>
      <p:ext uri="{BB962C8B-B14F-4D97-AF65-F5344CB8AC3E}">
        <p14:creationId xmlns:p14="http://schemas.microsoft.com/office/powerpoint/2010/main" val="2330008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32"/>
          <p:cNvPicPr preferRelativeResize="0"/>
          <p:nvPr/>
        </p:nvPicPr>
        <p:blipFill rotWithShape="1">
          <a:blip r:embed="rId3">
            <a:alphaModFix/>
          </a:blip>
          <a:srcRect l="34906" t="1361" r="14605"/>
          <a:stretch/>
        </p:blipFill>
        <p:spPr>
          <a:xfrm>
            <a:off x="-104100" y="0"/>
            <a:ext cx="4680350" cy="5143500"/>
          </a:xfrm>
          <a:prstGeom prst="rect">
            <a:avLst/>
          </a:prstGeom>
          <a:noFill/>
          <a:ln>
            <a:noFill/>
          </a:ln>
        </p:spPr>
      </p:pic>
      <p:sp>
        <p:nvSpPr>
          <p:cNvPr id="405" name="Google Shape;405;p32"/>
          <p:cNvSpPr/>
          <p:nvPr/>
        </p:nvSpPr>
        <p:spPr>
          <a:xfrm>
            <a:off x="-104175" y="0"/>
            <a:ext cx="4680300" cy="5143500"/>
          </a:xfrm>
          <a:prstGeom prst="rect">
            <a:avLst/>
          </a:prstGeom>
          <a:solidFill>
            <a:srgbClr val="073763">
              <a:alpha val="70588"/>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2"/>
          <p:cNvSpPr txBox="1">
            <a:spLocks noGrp="1"/>
          </p:cNvSpPr>
          <p:nvPr>
            <p:ph type="title" idx="2"/>
          </p:nvPr>
        </p:nvSpPr>
        <p:spPr>
          <a:xfrm>
            <a:off x="389386" y="2362238"/>
            <a:ext cx="3659319" cy="1215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US" sz="1800" i="1" dirty="0"/>
              <a:t>“The right insights turn every touch point into a pure sales opportunity”</a:t>
            </a:r>
          </a:p>
        </p:txBody>
      </p:sp>
      <p:sp>
        <p:nvSpPr>
          <p:cNvPr id="409" name="Google Shape;409;p32"/>
          <p:cNvSpPr/>
          <p:nvPr/>
        </p:nvSpPr>
        <p:spPr>
          <a:xfrm flipV="1">
            <a:off x="581048" y="2252267"/>
            <a:ext cx="3275994" cy="46239"/>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84;p35">
            <a:extLst>
              <a:ext uri="{FF2B5EF4-FFF2-40B4-BE49-F238E27FC236}">
                <a16:creationId xmlns:a16="http://schemas.microsoft.com/office/drawing/2014/main" id="{781A5313-362B-004C-8D47-200B5DDFC2DC}"/>
              </a:ext>
            </a:extLst>
          </p:cNvPr>
          <p:cNvSpPr txBox="1">
            <a:spLocks/>
          </p:cNvSpPr>
          <p:nvPr/>
        </p:nvSpPr>
        <p:spPr>
          <a:xfrm>
            <a:off x="5187865" y="1935284"/>
            <a:ext cx="3434300" cy="74516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2"/>
              </a:buClr>
              <a:buSzPts val="2800"/>
            </a:pPr>
            <a:r>
              <a:rPr lang="en-US" sz="1600" b="1" dirty="0">
                <a:solidFill>
                  <a:schemeClr val="tx1"/>
                </a:solidFill>
                <a:latin typeface="Montserrat"/>
                <a:sym typeface="Montserrat"/>
              </a:rPr>
              <a:t>Jerome Shimizu</a:t>
            </a:r>
          </a:p>
          <a:p>
            <a:pPr>
              <a:buClr>
                <a:schemeClr val="dk2"/>
              </a:buClr>
              <a:buSzPts val="2800"/>
            </a:pPr>
            <a:r>
              <a:rPr lang="en-US" sz="1200" dirty="0">
                <a:solidFill>
                  <a:schemeClr val="tx1"/>
                </a:solidFill>
                <a:latin typeface="Montserrat"/>
                <a:sym typeface="Montserrat"/>
              </a:rPr>
              <a:t>(847)323-5365</a:t>
            </a:r>
          </a:p>
          <a:p>
            <a:pPr>
              <a:buClr>
                <a:schemeClr val="dk2"/>
              </a:buClr>
              <a:buSzPts val="2800"/>
            </a:pPr>
            <a:r>
              <a:rPr lang="en-US" sz="1200" dirty="0">
                <a:solidFill>
                  <a:schemeClr val="tx1"/>
                </a:solidFill>
                <a:latin typeface="Montserrat"/>
                <a:sym typeface="Montserrat"/>
              </a:rPr>
              <a:t>jshimizu@abcsinsights.com</a:t>
            </a:r>
            <a:endParaRPr lang="en-US" sz="2000" dirty="0">
              <a:solidFill>
                <a:schemeClr val="tx1"/>
              </a:solidFill>
              <a:latin typeface="Montserrat"/>
              <a:sym typeface="Montserrat"/>
            </a:endParaRPr>
          </a:p>
        </p:txBody>
      </p:sp>
      <p:pic>
        <p:nvPicPr>
          <p:cNvPr id="8" name="Picture 2" descr="ABCS Insights - Crunchbase Company Profile &amp; Funding">
            <a:extLst>
              <a:ext uri="{FF2B5EF4-FFF2-40B4-BE49-F238E27FC236}">
                <a16:creationId xmlns:a16="http://schemas.microsoft.com/office/drawing/2014/main" id="{676897A0-AC5B-FF2A-88DE-17F6187FBBF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6606" b="37392"/>
          <a:stretch/>
        </p:blipFill>
        <p:spPr bwMode="auto">
          <a:xfrm>
            <a:off x="5229686" y="790546"/>
            <a:ext cx="2678950" cy="696583"/>
          </a:xfrm>
          <a:prstGeom prst="rect">
            <a:avLst/>
          </a:prstGeom>
          <a:noFill/>
          <a:extLst>
            <a:ext uri="{909E8E84-426E-40DD-AFC4-6F175D3DCCD1}">
              <a14:hiddenFill xmlns:a14="http://schemas.microsoft.com/office/drawing/2010/main">
                <a:solidFill>
                  <a:srgbClr val="FFFFFF"/>
                </a:solidFill>
              </a14:hiddenFill>
            </a:ext>
          </a:extLst>
        </p:spPr>
      </p:pic>
      <p:sp>
        <p:nvSpPr>
          <p:cNvPr id="9" name="Rectángulo 8">
            <a:extLst>
              <a:ext uri="{FF2B5EF4-FFF2-40B4-BE49-F238E27FC236}">
                <a16:creationId xmlns:a16="http://schemas.microsoft.com/office/drawing/2014/main" id="{377899F8-F8A6-8842-41DB-0D96E9398ECC}"/>
              </a:ext>
            </a:extLst>
          </p:cNvPr>
          <p:cNvSpPr/>
          <p:nvPr/>
        </p:nvSpPr>
        <p:spPr>
          <a:xfrm>
            <a:off x="7180729" y="4428565"/>
            <a:ext cx="1882589" cy="59167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endParaRPr>
          </a:p>
        </p:txBody>
      </p:sp>
      <p:sp>
        <p:nvSpPr>
          <p:cNvPr id="10" name="Google Shape;384;p35">
            <a:extLst>
              <a:ext uri="{FF2B5EF4-FFF2-40B4-BE49-F238E27FC236}">
                <a16:creationId xmlns:a16="http://schemas.microsoft.com/office/drawing/2014/main" id="{2F7484F7-FB66-9604-8FB7-E8D9842E1843}"/>
              </a:ext>
            </a:extLst>
          </p:cNvPr>
          <p:cNvSpPr txBox="1">
            <a:spLocks/>
          </p:cNvSpPr>
          <p:nvPr/>
        </p:nvSpPr>
        <p:spPr>
          <a:xfrm>
            <a:off x="5187865" y="2886958"/>
            <a:ext cx="3434300" cy="74516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2"/>
              </a:buClr>
              <a:buSzPts val="2800"/>
            </a:pPr>
            <a:r>
              <a:rPr lang="en-US" sz="1600" b="1" dirty="0">
                <a:solidFill>
                  <a:schemeClr val="tx1"/>
                </a:solidFill>
                <a:latin typeface="Montserrat"/>
                <a:sym typeface="Montserrat"/>
              </a:rPr>
              <a:t>Michael Sheng </a:t>
            </a:r>
          </a:p>
          <a:p>
            <a:pPr>
              <a:buClr>
                <a:schemeClr val="dk2"/>
              </a:buClr>
              <a:buSzPts val="2800"/>
            </a:pPr>
            <a:r>
              <a:rPr lang="en-US" sz="1200" dirty="0" err="1">
                <a:solidFill>
                  <a:schemeClr val="tx1"/>
                </a:solidFill>
                <a:latin typeface="Montserrat"/>
                <a:sym typeface="Montserrat"/>
              </a:rPr>
              <a:t>msheng@abcsinsights.com</a:t>
            </a:r>
            <a:endParaRPr lang="en-US" sz="2000" dirty="0">
              <a:solidFill>
                <a:schemeClr val="tx1"/>
              </a:solidFill>
              <a:latin typeface="Montserrat"/>
              <a:sym typeface="Montserrat"/>
            </a:endParaRPr>
          </a:p>
        </p:txBody>
      </p:sp>
      <p:sp>
        <p:nvSpPr>
          <p:cNvPr id="11" name="Google Shape;124;p21">
            <a:extLst>
              <a:ext uri="{FF2B5EF4-FFF2-40B4-BE49-F238E27FC236}">
                <a16:creationId xmlns:a16="http://schemas.microsoft.com/office/drawing/2014/main" id="{9BC4A2DB-3A2A-C2C4-18A9-C456ABBC10F9}"/>
              </a:ext>
            </a:extLst>
          </p:cNvPr>
          <p:cNvSpPr txBox="1">
            <a:spLocks/>
          </p:cNvSpPr>
          <p:nvPr/>
        </p:nvSpPr>
        <p:spPr>
          <a:xfrm>
            <a:off x="549461" y="1459504"/>
            <a:ext cx="3339167" cy="737963"/>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5200"/>
            </a:pPr>
            <a:r>
              <a:rPr lang="en-US" sz="4400" b="1" dirty="0">
                <a:solidFill>
                  <a:schemeClr val="bg1"/>
                </a:solidFill>
                <a:latin typeface="Montserrat"/>
                <a:sym typeface="Montserrat"/>
              </a:rPr>
              <a:t>Thank you</a:t>
            </a:r>
          </a:p>
        </p:txBody>
      </p:sp>
    </p:spTree>
    <p:extLst>
      <p:ext uri="{BB962C8B-B14F-4D97-AF65-F5344CB8AC3E}">
        <p14:creationId xmlns:p14="http://schemas.microsoft.com/office/powerpoint/2010/main" val="532428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3"/>
          <p:cNvSpPr txBox="1">
            <a:spLocks noGrp="1"/>
          </p:cNvSpPr>
          <p:nvPr>
            <p:ph type="title" idx="15"/>
          </p:nvPr>
        </p:nvSpPr>
        <p:spPr>
          <a:xfrm>
            <a:off x="189300" y="3485800"/>
            <a:ext cx="2010600" cy="1086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400" dirty="0"/>
              <a:t>Sales Lift</a:t>
            </a:r>
            <a:br>
              <a:rPr lang="en-US" sz="2400" dirty="0"/>
            </a:br>
            <a:r>
              <a:rPr lang="en-US" sz="2400" dirty="0"/>
              <a:t>Research Overview</a:t>
            </a:r>
          </a:p>
        </p:txBody>
      </p:sp>
      <p:sp>
        <p:nvSpPr>
          <p:cNvPr id="25" name="objjectiveTextBox2">
            <a:extLst>
              <a:ext uri="{FF2B5EF4-FFF2-40B4-BE49-F238E27FC236}">
                <a16:creationId xmlns:a16="http://schemas.microsoft.com/office/drawing/2014/main" id="{305CA2FF-D42F-765B-207D-7919EC41AEC9}"/>
              </a:ext>
            </a:extLst>
          </p:cNvPr>
          <p:cNvSpPr/>
          <p:nvPr/>
        </p:nvSpPr>
        <p:spPr>
          <a:xfrm>
            <a:off x="2486866" y="508199"/>
            <a:ext cx="6173040" cy="612145"/>
          </a:xfrm>
          <a:prstGeom prst="roundRect">
            <a:avLst/>
          </a:prstGeom>
          <a:solidFill>
            <a:schemeClr val="bg1"/>
          </a:solidFill>
          <a:ln w="19050">
            <a:solidFill>
              <a:srgbClr val="0A3663"/>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Google Shape;139;p23"/>
          <p:cNvSpPr/>
          <p:nvPr/>
        </p:nvSpPr>
        <p:spPr>
          <a:xfrm>
            <a:off x="476266" y="4571800"/>
            <a:ext cx="20106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7" name="Google Shape;147;p23"/>
          <p:cNvSpPr txBox="1">
            <a:spLocks noGrp="1"/>
          </p:cNvSpPr>
          <p:nvPr>
            <p:ph type="subTitle" idx="7"/>
          </p:nvPr>
        </p:nvSpPr>
        <p:spPr>
          <a:xfrm>
            <a:off x="2576513" y="267900"/>
            <a:ext cx="1789299" cy="480600"/>
          </a:xfrm>
          <a:prstGeom prst="rect">
            <a:avLst/>
          </a:prstGeom>
          <a:solidFill>
            <a:schemeClr val="bg1"/>
          </a:solidFill>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rgbClr val="0A3663"/>
                </a:solidFill>
              </a:rPr>
              <a:t>Objective</a:t>
            </a:r>
            <a:endParaRPr sz="2400" dirty="0">
              <a:solidFill>
                <a:srgbClr val="0A3663"/>
              </a:solidFill>
            </a:endParaRPr>
          </a:p>
        </p:txBody>
      </p:sp>
      <p:sp>
        <p:nvSpPr>
          <p:cNvPr id="155" name="Google Shape;155;p23"/>
          <p:cNvSpPr/>
          <p:nvPr/>
        </p:nvSpPr>
        <p:spPr>
          <a:xfrm rot="5400000">
            <a:off x="2890323" y="1773797"/>
            <a:ext cx="720000" cy="5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34" name="Google Shape;10380;p56">
            <a:extLst>
              <a:ext uri="{FF2B5EF4-FFF2-40B4-BE49-F238E27FC236}">
                <a16:creationId xmlns:a16="http://schemas.microsoft.com/office/drawing/2014/main" id="{8BCD3208-774F-C89D-587C-EF64617EC231}"/>
              </a:ext>
            </a:extLst>
          </p:cNvPr>
          <p:cNvGrpSpPr/>
          <p:nvPr/>
        </p:nvGrpSpPr>
        <p:grpSpPr>
          <a:xfrm>
            <a:off x="2574786" y="1513270"/>
            <a:ext cx="534071" cy="495337"/>
            <a:chOff x="2165809" y="3811059"/>
            <a:chExt cx="422542" cy="342973"/>
          </a:xfrm>
          <a:solidFill>
            <a:srgbClr val="3D97A8"/>
          </a:solidFill>
        </p:grpSpPr>
        <p:sp>
          <p:nvSpPr>
            <p:cNvPr id="35" name="Google Shape;10381;p56">
              <a:extLst>
                <a:ext uri="{FF2B5EF4-FFF2-40B4-BE49-F238E27FC236}">
                  <a16:creationId xmlns:a16="http://schemas.microsoft.com/office/drawing/2014/main" id="{8EEDE56F-8B56-3990-864A-6E58DEBC8DAF}"/>
                </a:ext>
              </a:extLst>
            </p:cNvPr>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10382;p56">
              <a:extLst>
                <a:ext uri="{FF2B5EF4-FFF2-40B4-BE49-F238E27FC236}">
                  <a16:creationId xmlns:a16="http://schemas.microsoft.com/office/drawing/2014/main" id="{F9359085-E59B-70FD-0A60-1AAF8EC43DFF}"/>
                </a:ext>
              </a:extLst>
            </p:cNvPr>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10383;p56">
              <a:extLst>
                <a:ext uri="{FF2B5EF4-FFF2-40B4-BE49-F238E27FC236}">
                  <a16:creationId xmlns:a16="http://schemas.microsoft.com/office/drawing/2014/main" id="{EAEE5E24-740E-3D82-8655-DCADD0CF2125}"/>
                </a:ext>
              </a:extLst>
            </p:cNvPr>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0384;p56">
              <a:extLst>
                <a:ext uri="{FF2B5EF4-FFF2-40B4-BE49-F238E27FC236}">
                  <a16:creationId xmlns:a16="http://schemas.microsoft.com/office/drawing/2014/main" id="{DBB329D5-6BB7-9542-000E-4B2E4E1B6FB6}"/>
                </a:ext>
              </a:extLst>
            </p:cNvPr>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 name="Google Shape;10385;p56">
              <a:extLst>
                <a:ext uri="{FF2B5EF4-FFF2-40B4-BE49-F238E27FC236}">
                  <a16:creationId xmlns:a16="http://schemas.microsoft.com/office/drawing/2014/main" id="{2C9F9CE2-2826-729E-B405-98B8A2C6ED7C}"/>
                </a:ext>
              </a:extLst>
            </p:cNvPr>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0386;p56">
              <a:extLst>
                <a:ext uri="{FF2B5EF4-FFF2-40B4-BE49-F238E27FC236}">
                  <a16:creationId xmlns:a16="http://schemas.microsoft.com/office/drawing/2014/main" id="{A6CF5A7E-37C5-FC46-C067-DB22D1D49127}"/>
                </a:ext>
              </a:extLst>
            </p:cNvPr>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10387;p56">
              <a:extLst>
                <a:ext uri="{FF2B5EF4-FFF2-40B4-BE49-F238E27FC236}">
                  <a16:creationId xmlns:a16="http://schemas.microsoft.com/office/drawing/2014/main" id="{41536072-4B55-0FDE-6D6E-B622513DDB2C}"/>
                </a:ext>
              </a:extLst>
            </p:cNvPr>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0388;p56">
              <a:extLst>
                <a:ext uri="{FF2B5EF4-FFF2-40B4-BE49-F238E27FC236}">
                  <a16:creationId xmlns:a16="http://schemas.microsoft.com/office/drawing/2014/main" id="{D77BB416-36E6-BCAF-91B8-4381634E1053}"/>
                </a:ext>
              </a:extLst>
            </p:cNvPr>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3" name="Google Shape;10389;p56">
              <a:extLst>
                <a:ext uri="{FF2B5EF4-FFF2-40B4-BE49-F238E27FC236}">
                  <a16:creationId xmlns:a16="http://schemas.microsoft.com/office/drawing/2014/main" id="{2378900A-7E90-0DD8-16CC-01C0B9BB1D9F}"/>
                </a:ext>
              </a:extLst>
            </p:cNvPr>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0390;p56">
              <a:extLst>
                <a:ext uri="{FF2B5EF4-FFF2-40B4-BE49-F238E27FC236}">
                  <a16:creationId xmlns:a16="http://schemas.microsoft.com/office/drawing/2014/main" id="{E2321794-D0C5-3976-FF80-9FD5D197AB8C}"/>
                </a:ext>
              </a:extLst>
            </p:cNvPr>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 name="Google Shape;10391;p56">
              <a:extLst>
                <a:ext uri="{FF2B5EF4-FFF2-40B4-BE49-F238E27FC236}">
                  <a16:creationId xmlns:a16="http://schemas.microsoft.com/office/drawing/2014/main" id="{C6DDA503-3BAF-EA34-D5E1-069DF52B6A25}"/>
                </a:ext>
              </a:extLst>
            </p:cNvPr>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6" name="Google Shape;10392;p56">
              <a:extLst>
                <a:ext uri="{FF2B5EF4-FFF2-40B4-BE49-F238E27FC236}">
                  <a16:creationId xmlns:a16="http://schemas.microsoft.com/office/drawing/2014/main" id="{556A9040-B04B-A3D1-FE9D-4902E3CC4F42}"/>
                </a:ext>
              </a:extLst>
            </p:cNvPr>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7" name="Google Shape;10393;p56">
              <a:extLst>
                <a:ext uri="{FF2B5EF4-FFF2-40B4-BE49-F238E27FC236}">
                  <a16:creationId xmlns:a16="http://schemas.microsoft.com/office/drawing/2014/main" id="{07DB11E1-12A4-1FD8-CA73-635F7F0381B6}"/>
                </a:ext>
              </a:extLst>
            </p:cNvPr>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8" name="Google Shape;10394;p56">
              <a:extLst>
                <a:ext uri="{FF2B5EF4-FFF2-40B4-BE49-F238E27FC236}">
                  <a16:creationId xmlns:a16="http://schemas.microsoft.com/office/drawing/2014/main" id="{67BEFC7F-02D8-0F75-20CE-538D6F357D82}"/>
                </a:ext>
              </a:extLst>
            </p:cNvPr>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9" name="Google Shape;10395;p56">
              <a:extLst>
                <a:ext uri="{FF2B5EF4-FFF2-40B4-BE49-F238E27FC236}">
                  <a16:creationId xmlns:a16="http://schemas.microsoft.com/office/drawing/2014/main" id="{BA22C1A4-AFA9-07DC-B66E-5682BBC72266}"/>
                </a:ext>
              </a:extLst>
            </p:cNvPr>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 name="Google Shape;10396;p56">
              <a:extLst>
                <a:ext uri="{FF2B5EF4-FFF2-40B4-BE49-F238E27FC236}">
                  <a16:creationId xmlns:a16="http://schemas.microsoft.com/office/drawing/2014/main" id="{BA31AB3B-2711-6F26-996A-76CB9209A8A2}"/>
                </a:ext>
              </a:extLst>
            </p:cNvPr>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1" name="Google Shape;10397;p56">
              <a:extLst>
                <a:ext uri="{FF2B5EF4-FFF2-40B4-BE49-F238E27FC236}">
                  <a16:creationId xmlns:a16="http://schemas.microsoft.com/office/drawing/2014/main" id="{2628C3D0-D6D1-6C76-57A1-64A1CB5F8D35}"/>
                </a:ext>
              </a:extLst>
            </p:cNvPr>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2" name="Google Shape;10398;p56">
              <a:extLst>
                <a:ext uri="{FF2B5EF4-FFF2-40B4-BE49-F238E27FC236}">
                  <a16:creationId xmlns:a16="http://schemas.microsoft.com/office/drawing/2014/main" id="{120C1A51-C42D-BD31-6779-9E73FA20D1F0}"/>
                </a:ext>
              </a:extLst>
            </p:cNvPr>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53" name="Google Shape;163;p24">
            <a:extLst>
              <a:ext uri="{FF2B5EF4-FFF2-40B4-BE49-F238E27FC236}">
                <a16:creationId xmlns:a16="http://schemas.microsoft.com/office/drawing/2014/main" id="{4FF1FCCC-8641-2D13-01E4-4326710CD366}"/>
              </a:ext>
            </a:extLst>
          </p:cNvPr>
          <p:cNvSpPr txBox="1">
            <a:spLocks/>
          </p:cNvSpPr>
          <p:nvPr/>
        </p:nvSpPr>
        <p:spPr>
          <a:xfrm>
            <a:off x="3275523" y="1357574"/>
            <a:ext cx="1845763"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RPr/>
            </a:defPPr>
            <a:lvl1pPr marL="0" indent="0">
              <a:buClr>
                <a:schemeClr val="dk2"/>
              </a:buClr>
              <a:buSzPts val="1800"/>
              <a:buFont typeface="Montserrat"/>
              <a:buNone/>
              <a:defRPr b="1">
                <a:solidFill>
                  <a:srgbClr val="3D97A8"/>
                </a:solidFill>
                <a:latin typeface="Montserrat"/>
                <a:ea typeface="Montserrat Black"/>
                <a:cs typeface="Montserrat Black"/>
              </a:defRPr>
            </a:lvl1pPr>
            <a:lvl2pPr marL="914400" indent="-317500">
              <a:buClr>
                <a:schemeClr val="dk2"/>
              </a:buClr>
              <a:buSzPts val="1400"/>
              <a:buFont typeface="Montserrat Medium"/>
              <a:buNone/>
              <a:defRPr>
                <a:solidFill>
                  <a:schemeClr val="lt2"/>
                </a:solidFill>
                <a:latin typeface="Montserrat Black"/>
                <a:ea typeface="Montserrat Black"/>
                <a:cs typeface="Montserrat Black"/>
              </a:defRPr>
            </a:lvl2pPr>
            <a:lvl3pPr marL="1371600" indent="-317500">
              <a:buClr>
                <a:schemeClr val="dk2"/>
              </a:buClr>
              <a:buSzPts val="1400"/>
              <a:buFont typeface="Montserrat Medium"/>
              <a:buNone/>
              <a:defRPr>
                <a:solidFill>
                  <a:schemeClr val="lt2"/>
                </a:solidFill>
                <a:latin typeface="Montserrat Black"/>
                <a:ea typeface="Montserrat Black"/>
                <a:cs typeface="Montserrat Black"/>
              </a:defRPr>
            </a:lvl3pPr>
            <a:lvl4pPr marL="1828800" indent="-317500">
              <a:buClr>
                <a:schemeClr val="dk2"/>
              </a:buClr>
              <a:buSzPts val="1400"/>
              <a:buFont typeface="Montserrat Medium"/>
              <a:buNone/>
              <a:defRPr>
                <a:solidFill>
                  <a:schemeClr val="lt2"/>
                </a:solidFill>
                <a:latin typeface="Montserrat Black"/>
                <a:ea typeface="Montserrat Black"/>
                <a:cs typeface="Montserrat Black"/>
              </a:defRPr>
            </a:lvl4pPr>
            <a:lvl5pPr marL="2286000" indent="-317500">
              <a:buClr>
                <a:schemeClr val="dk2"/>
              </a:buClr>
              <a:buSzPts val="1400"/>
              <a:buFont typeface="Montserrat Medium"/>
              <a:buNone/>
              <a:defRPr>
                <a:solidFill>
                  <a:schemeClr val="lt2"/>
                </a:solidFill>
                <a:latin typeface="Montserrat Black"/>
                <a:ea typeface="Montserrat Black"/>
                <a:cs typeface="Montserrat Black"/>
              </a:defRPr>
            </a:lvl5pPr>
            <a:lvl6pPr marL="2743200" indent="-317500">
              <a:buClr>
                <a:schemeClr val="dk2"/>
              </a:buClr>
              <a:buSzPts val="1400"/>
              <a:buFont typeface="Montserrat Medium"/>
              <a:buNone/>
              <a:defRPr>
                <a:solidFill>
                  <a:schemeClr val="lt2"/>
                </a:solidFill>
                <a:latin typeface="Montserrat Black"/>
                <a:ea typeface="Montserrat Black"/>
                <a:cs typeface="Montserrat Black"/>
              </a:defRPr>
            </a:lvl6pPr>
            <a:lvl7pPr marL="3200400" indent="-317500">
              <a:buClr>
                <a:schemeClr val="dk2"/>
              </a:buClr>
              <a:buSzPts val="1400"/>
              <a:buFont typeface="Montserrat Medium"/>
              <a:buNone/>
              <a:defRPr>
                <a:solidFill>
                  <a:schemeClr val="lt2"/>
                </a:solidFill>
                <a:latin typeface="Montserrat Black"/>
                <a:ea typeface="Montserrat Black"/>
                <a:cs typeface="Montserrat Black"/>
              </a:defRPr>
            </a:lvl7pPr>
            <a:lvl8pPr marL="3657600" indent="-317500">
              <a:buClr>
                <a:schemeClr val="dk2"/>
              </a:buClr>
              <a:buSzPts val="1400"/>
              <a:buFont typeface="Montserrat Medium"/>
              <a:buNone/>
              <a:defRPr>
                <a:solidFill>
                  <a:schemeClr val="lt2"/>
                </a:solidFill>
                <a:latin typeface="Montserrat Black"/>
                <a:ea typeface="Montserrat Black"/>
                <a:cs typeface="Montserrat Black"/>
              </a:defRPr>
            </a:lvl8pPr>
            <a:lvl9pPr marL="4114800" indent="-317500">
              <a:buClr>
                <a:schemeClr val="dk2"/>
              </a:buClr>
              <a:buSzPts val="1400"/>
              <a:buFont typeface="Montserrat Medium"/>
              <a:buNone/>
              <a:defRPr>
                <a:solidFill>
                  <a:schemeClr val="lt2"/>
                </a:solidFill>
                <a:latin typeface="Montserrat Black"/>
                <a:ea typeface="Montserrat Black"/>
                <a:cs typeface="Montserrat Black"/>
              </a:defRPr>
            </a:lvl9pPr>
          </a:lstStyle>
          <a:p>
            <a:r>
              <a:rPr lang="en-US" dirty="0">
                <a:sym typeface="Montserrat"/>
              </a:rPr>
              <a:t>Campaign</a:t>
            </a:r>
          </a:p>
        </p:txBody>
      </p:sp>
      <p:sp>
        <p:nvSpPr>
          <p:cNvPr id="2" name="Google Shape;155;p23">
            <a:extLst>
              <a:ext uri="{FF2B5EF4-FFF2-40B4-BE49-F238E27FC236}">
                <a16:creationId xmlns:a16="http://schemas.microsoft.com/office/drawing/2014/main" id="{BDEA2567-753A-EA36-B787-4BA18ECF0B98}"/>
              </a:ext>
            </a:extLst>
          </p:cNvPr>
          <p:cNvSpPr/>
          <p:nvPr/>
        </p:nvSpPr>
        <p:spPr>
          <a:xfrm rot="5400000">
            <a:off x="2631840" y="4000965"/>
            <a:ext cx="1221871" cy="4679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163;p24">
            <a:extLst>
              <a:ext uri="{FF2B5EF4-FFF2-40B4-BE49-F238E27FC236}">
                <a16:creationId xmlns:a16="http://schemas.microsoft.com/office/drawing/2014/main" id="{B6BFCD5F-C51C-50EA-9E18-25D43314D276}"/>
              </a:ext>
            </a:extLst>
          </p:cNvPr>
          <p:cNvSpPr txBox="1">
            <a:spLocks/>
          </p:cNvSpPr>
          <p:nvPr/>
        </p:nvSpPr>
        <p:spPr>
          <a:xfrm>
            <a:off x="3300333" y="3305091"/>
            <a:ext cx="1845763"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lt2"/>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2pPr>
            <a:lvl3pPr marL="1371600" marR="0" lvl="2"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3pPr>
            <a:lvl4pPr marL="1828800" marR="0" lvl="3"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4pPr>
            <a:lvl5pPr marL="2286000" marR="0" lvl="4"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5pPr>
            <a:lvl6pPr marL="2743200" marR="0" lvl="5"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6pPr>
            <a:lvl7pPr marL="3200400" marR="0" lvl="6"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7pPr>
            <a:lvl8pPr marL="3657600" marR="0" lvl="7"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8pPr>
            <a:lvl9pPr marL="4114800" marR="0" lvl="8"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9pPr>
          </a:lstStyle>
          <a:p>
            <a:pPr marL="0" indent="0"/>
            <a:r>
              <a:rPr lang="en-US" b="1" dirty="0">
                <a:solidFill>
                  <a:srgbClr val="3D97A8"/>
                </a:solidFill>
                <a:latin typeface="Montserrat"/>
                <a:sym typeface="Montserrat"/>
              </a:rPr>
              <a:t>Methodology</a:t>
            </a:r>
          </a:p>
        </p:txBody>
      </p:sp>
      <p:pic>
        <p:nvPicPr>
          <p:cNvPr id="23" name="Graphic 3" descr="Cube with solid fill">
            <a:extLst>
              <a:ext uri="{FF2B5EF4-FFF2-40B4-BE49-F238E27FC236}">
                <a16:creationId xmlns:a16="http://schemas.microsoft.com/office/drawing/2014/main" id="{392FF7C2-2635-F0C1-0EC0-1484404F087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8019" t="8523" r="8594" b="8519"/>
          <a:stretch/>
        </p:blipFill>
        <p:spPr>
          <a:xfrm>
            <a:off x="2571458" y="3413010"/>
            <a:ext cx="540139" cy="537356"/>
          </a:xfrm>
          <a:prstGeom prst="rect">
            <a:avLst/>
          </a:prstGeom>
        </p:spPr>
      </p:pic>
      <p:sp>
        <p:nvSpPr>
          <p:cNvPr id="24" name="methodolgyTextBox">
            <a:extLst>
              <a:ext uri="{FF2B5EF4-FFF2-40B4-BE49-F238E27FC236}">
                <a16:creationId xmlns:a16="http://schemas.microsoft.com/office/drawing/2014/main" id="{795FBF00-C3E5-2DFD-5CE1-E6D0D1D224DB}"/>
              </a:ext>
            </a:extLst>
          </p:cNvPr>
          <p:cNvSpPr txBox="1"/>
          <p:nvPr/>
        </p:nvSpPr>
        <p:spPr>
          <a:xfrm>
            <a:off x="3261669" y="3546535"/>
            <a:ext cx="5415294" cy="938719"/>
          </a:xfrm>
          <a:prstGeom prst="rect">
            <a:avLst/>
          </a:prstGeom>
          <a:noFill/>
        </p:spPr>
        <p:txBody>
          <a:bodyPr wrap="square" rtlCol="0">
            <a:spAutoFit/>
          </a:bodyPr>
          <a:lstStyle/>
          <a:p>
            <a:pPr defTabSz="1828800">
              <a:buClrTx/>
              <a:buFontTx/>
              <a:buNone/>
              <a:defRPr/>
            </a:pPr>
            <a:r>
              <a:rPr lang="en-US" sz="1100" kern="1200">
                <a:solidFill>
                  <a:prstClr val="black"/>
                </a:solidFill>
                <a:latin typeface="Segoe UI" panose="020B0502040204020203" pitchFamily="34" charset="0"/>
                <a:ea typeface="+mn-ea"/>
                <a:cs typeface="Segoe UI" panose="020B0502040204020203" pitchFamily="34" charset="0"/>
                <a:sym typeface="Futura PT"/>
              </a:rPr>
              <a:t>The study was conducted using test vs matched control methodology. Test group (exposed to this campaign) and control group (not exposed to this campaign) were carefully matched and balanced using pre-period buying behavior and demographics (age, gender, HHI, geo).</a:t>
            </a:r>
          </a:p>
          <a:p>
            <a:pPr defTabSz="1828800">
              <a:buClrTx/>
              <a:buFontTx/>
              <a:buNone/>
              <a:defRPr/>
            </a:pPr>
            <a:r>
              <a:rPr lang="en-US" sz="1100" kern="1200">
                <a:solidFill>
                  <a:prstClr val="black"/>
                </a:solidFill>
                <a:latin typeface="Segoe UI" panose="020B0502040204020203" pitchFamily="34" charset="0"/>
                <a:ea typeface="+mn-ea"/>
                <a:cs typeface="Segoe UI" panose="020B0502040204020203" pitchFamily="34" charset="0"/>
                <a:sym typeface="Futura PT"/>
              </a:rPr>
              <a:t>Sales Effects metrics: receipt panel (23M monthly active)</a:t>
            </a:r>
            <a:endParaRPr lang="en-US" sz="1100" kern="1200" dirty="0">
              <a:solidFill>
                <a:prstClr val="black"/>
              </a:solidFill>
              <a:latin typeface=""/>
              <a:ea typeface="+mn-ea"/>
              <a:cs typeface="Calibri" panose="020F0502020204030204" pitchFamily="34" charset="0"/>
              <a:sym typeface="Futura PT"/>
            </a:endParaRPr>
          </a:p>
        </p:txBody>
      </p:sp>
      <p:sp>
        <p:nvSpPr>
          <p:cNvPr id="4" name="Google Shape;163;p24">
            <a:extLst>
              <a:ext uri="{FF2B5EF4-FFF2-40B4-BE49-F238E27FC236}">
                <a16:creationId xmlns:a16="http://schemas.microsoft.com/office/drawing/2014/main" id="{FD8C07E8-2007-B150-561C-73799273ECD8}"/>
              </a:ext>
            </a:extLst>
          </p:cNvPr>
          <p:cNvSpPr txBox="1">
            <a:spLocks/>
          </p:cNvSpPr>
          <p:nvPr/>
        </p:nvSpPr>
        <p:spPr>
          <a:xfrm>
            <a:off x="3289116" y="2300402"/>
            <a:ext cx="1845763" cy="3099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None/>
              <a:defRPr sz="1400" b="0" i="0" u="none" strike="noStrike" cap="none">
                <a:solidFill>
                  <a:schemeClr val="lt2"/>
                </a:solidFill>
                <a:latin typeface="Montserrat Black"/>
                <a:ea typeface="Montserrat Black"/>
                <a:cs typeface="Montserrat Black"/>
                <a:sym typeface="Montserrat Black"/>
              </a:defRPr>
            </a:lvl1pPr>
            <a:lvl2pPr marL="914400" marR="0" lvl="1"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2pPr>
            <a:lvl3pPr marL="1371600" marR="0" lvl="2"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3pPr>
            <a:lvl4pPr marL="1828800" marR="0" lvl="3"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4pPr>
            <a:lvl5pPr marL="2286000" marR="0" lvl="4"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5pPr>
            <a:lvl6pPr marL="2743200" marR="0" lvl="5"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6pPr>
            <a:lvl7pPr marL="3200400" marR="0" lvl="6"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7pPr>
            <a:lvl8pPr marL="3657600" marR="0" lvl="7"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8pPr>
            <a:lvl9pPr marL="4114800" marR="0" lvl="8" indent="-317500" algn="l" rtl="0">
              <a:lnSpc>
                <a:spcPct val="100000"/>
              </a:lnSpc>
              <a:spcBef>
                <a:spcPts val="0"/>
              </a:spcBef>
              <a:spcAft>
                <a:spcPts val="0"/>
              </a:spcAft>
              <a:buClr>
                <a:schemeClr val="dk2"/>
              </a:buClr>
              <a:buSzPts val="1400"/>
              <a:buFont typeface="Montserrat Medium"/>
              <a:buNone/>
              <a:defRPr sz="1400" b="0" i="0" u="none" strike="noStrike" cap="none">
                <a:solidFill>
                  <a:schemeClr val="lt2"/>
                </a:solidFill>
                <a:latin typeface="Montserrat Black"/>
                <a:ea typeface="Montserrat Black"/>
                <a:cs typeface="Montserrat Black"/>
                <a:sym typeface="Montserrat Black"/>
              </a:defRPr>
            </a:lvl9pPr>
          </a:lstStyle>
          <a:p>
            <a:pPr marL="0" indent="0"/>
            <a:r>
              <a:rPr lang="en-US" b="1" dirty="0">
                <a:solidFill>
                  <a:srgbClr val="3D97A8"/>
                </a:solidFill>
                <a:latin typeface="Montserrat"/>
              </a:rPr>
              <a:t>Digital media</a:t>
            </a:r>
          </a:p>
        </p:txBody>
      </p:sp>
      <p:grpSp>
        <p:nvGrpSpPr>
          <p:cNvPr id="5" name="Google Shape;12450;p60">
            <a:extLst>
              <a:ext uri="{FF2B5EF4-FFF2-40B4-BE49-F238E27FC236}">
                <a16:creationId xmlns:a16="http://schemas.microsoft.com/office/drawing/2014/main" id="{C66D14E4-C1CF-468C-B010-5422CCF05A2D}"/>
              </a:ext>
            </a:extLst>
          </p:cNvPr>
          <p:cNvGrpSpPr/>
          <p:nvPr/>
        </p:nvGrpSpPr>
        <p:grpSpPr>
          <a:xfrm>
            <a:off x="2573805" y="2456422"/>
            <a:ext cx="535052" cy="540445"/>
            <a:chOff x="6571955" y="2919170"/>
            <a:chExt cx="308878" cy="311170"/>
          </a:xfrm>
          <a:solidFill>
            <a:srgbClr val="3D97A8"/>
          </a:solidFill>
        </p:grpSpPr>
        <p:sp>
          <p:nvSpPr>
            <p:cNvPr id="6" name="Google Shape;12451;p60">
              <a:extLst>
                <a:ext uri="{FF2B5EF4-FFF2-40B4-BE49-F238E27FC236}">
                  <a16:creationId xmlns:a16="http://schemas.microsoft.com/office/drawing/2014/main" id="{6F1A6358-03C6-E6E8-A3EB-AE321940FB65}"/>
                </a:ext>
              </a:extLst>
            </p:cNvPr>
            <p:cNvSpPr/>
            <p:nvPr/>
          </p:nvSpPr>
          <p:spPr>
            <a:xfrm>
              <a:off x="6571955" y="2919170"/>
              <a:ext cx="245982" cy="237675"/>
            </a:xfrm>
            <a:custGeom>
              <a:avLst/>
              <a:gdLst/>
              <a:ahLst/>
              <a:cxnLst/>
              <a:rect l="l" t="t" r="r" b="b"/>
              <a:pathLst>
                <a:path w="7728" h="7467" extrusionOk="0">
                  <a:moveTo>
                    <a:pt x="3084" y="1680"/>
                  </a:moveTo>
                  <a:cubicBezTo>
                    <a:pt x="3405" y="1680"/>
                    <a:pt x="3679" y="1942"/>
                    <a:pt x="3679" y="2275"/>
                  </a:cubicBezTo>
                  <a:lnTo>
                    <a:pt x="3679" y="4049"/>
                  </a:lnTo>
                  <a:cubicBezTo>
                    <a:pt x="3679" y="4371"/>
                    <a:pt x="3405" y="4644"/>
                    <a:pt x="3084" y="4644"/>
                  </a:cubicBezTo>
                  <a:lnTo>
                    <a:pt x="2203" y="4644"/>
                  </a:lnTo>
                  <a:cubicBezTo>
                    <a:pt x="2143" y="4644"/>
                    <a:pt x="2084" y="4680"/>
                    <a:pt x="2072" y="4740"/>
                  </a:cubicBezTo>
                  <a:cubicBezTo>
                    <a:pt x="2060" y="4787"/>
                    <a:pt x="1929" y="5204"/>
                    <a:pt x="2096" y="5490"/>
                  </a:cubicBezTo>
                  <a:cubicBezTo>
                    <a:pt x="2036" y="5478"/>
                    <a:pt x="1977" y="5442"/>
                    <a:pt x="1917" y="5395"/>
                  </a:cubicBezTo>
                  <a:cubicBezTo>
                    <a:pt x="1786" y="5299"/>
                    <a:pt x="1703" y="5073"/>
                    <a:pt x="1679" y="4775"/>
                  </a:cubicBezTo>
                  <a:cubicBezTo>
                    <a:pt x="1679" y="4704"/>
                    <a:pt x="1608" y="4644"/>
                    <a:pt x="1536" y="4644"/>
                  </a:cubicBezTo>
                  <a:lnTo>
                    <a:pt x="822" y="4644"/>
                  </a:lnTo>
                  <a:cubicBezTo>
                    <a:pt x="488" y="4644"/>
                    <a:pt x="226" y="4371"/>
                    <a:pt x="226" y="4049"/>
                  </a:cubicBezTo>
                  <a:lnTo>
                    <a:pt x="226" y="2275"/>
                  </a:lnTo>
                  <a:cubicBezTo>
                    <a:pt x="226" y="1942"/>
                    <a:pt x="488" y="1680"/>
                    <a:pt x="822" y="1680"/>
                  </a:cubicBezTo>
                  <a:close/>
                  <a:moveTo>
                    <a:pt x="2739" y="1"/>
                  </a:moveTo>
                  <a:cubicBezTo>
                    <a:pt x="2334" y="1"/>
                    <a:pt x="2024" y="322"/>
                    <a:pt x="2024" y="715"/>
                  </a:cubicBezTo>
                  <a:lnTo>
                    <a:pt x="2024" y="1382"/>
                  </a:lnTo>
                  <a:lnTo>
                    <a:pt x="881" y="1382"/>
                  </a:lnTo>
                  <a:cubicBezTo>
                    <a:pt x="393" y="1382"/>
                    <a:pt x="0" y="1763"/>
                    <a:pt x="0" y="2263"/>
                  </a:cubicBezTo>
                  <a:lnTo>
                    <a:pt x="0" y="4025"/>
                  </a:lnTo>
                  <a:cubicBezTo>
                    <a:pt x="0" y="4513"/>
                    <a:pt x="393" y="4906"/>
                    <a:pt x="881" y="4906"/>
                  </a:cubicBezTo>
                  <a:lnTo>
                    <a:pt x="1465" y="4906"/>
                  </a:lnTo>
                  <a:cubicBezTo>
                    <a:pt x="1500" y="5240"/>
                    <a:pt x="1619" y="5466"/>
                    <a:pt x="1822" y="5621"/>
                  </a:cubicBezTo>
                  <a:cubicBezTo>
                    <a:pt x="1893" y="5668"/>
                    <a:pt x="1953" y="5704"/>
                    <a:pt x="2024" y="5740"/>
                  </a:cubicBezTo>
                  <a:lnTo>
                    <a:pt x="2024" y="7323"/>
                  </a:lnTo>
                  <a:lnTo>
                    <a:pt x="1977" y="7323"/>
                  </a:lnTo>
                  <a:cubicBezTo>
                    <a:pt x="1977" y="7395"/>
                    <a:pt x="2036" y="7466"/>
                    <a:pt x="2131" y="7466"/>
                  </a:cubicBezTo>
                  <a:cubicBezTo>
                    <a:pt x="2215" y="7466"/>
                    <a:pt x="2274" y="7407"/>
                    <a:pt x="2274" y="7323"/>
                  </a:cubicBezTo>
                  <a:lnTo>
                    <a:pt x="2274" y="5787"/>
                  </a:lnTo>
                  <a:lnTo>
                    <a:pt x="2298" y="5787"/>
                  </a:lnTo>
                  <a:cubicBezTo>
                    <a:pt x="2393" y="5787"/>
                    <a:pt x="2489" y="5776"/>
                    <a:pt x="2548" y="5752"/>
                  </a:cubicBezTo>
                  <a:cubicBezTo>
                    <a:pt x="2620" y="5740"/>
                    <a:pt x="2679" y="5668"/>
                    <a:pt x="2679" y="5597"/>
                  </a:cubicBezTo>
                  <a:cubicBezTo>
                    <a:pt x="2679" y="5514"/>
                    <a:pt x="2620" y="5442"/>
                    <a:pt x="2548" y="5430"/>
                  </a:cubicBezTo>
                  <a:cubicBezTo>
                    <a:pt x="2477" y="5406"/>
                    <a:pt x="2429" y="5383"/>
                    <a:pt x="2393" y="5335"/>
                  </a:cubicBezTo>
                  <a:cubicBezTo>
                    <a:pt x="2322" y="5216"/>
                    <a:pt x="2334" y="5037"/>
                    <a:pt x="2370" y="4906"/>
                  </a:cubicBezTo>
                  <a:lnTo>
                    <a:pt x="3120" y="4906"/>
                  </a:lnTo>
                  <a:cubicBezTo>
                    <a:pt x="3620" y="4906"/>
                    <a:pt x="4001" y="4513"/>
                    <a:pt x="4001" y="4025"/>
                  </a:cubicBezTo>
                  <a:lnTo>
                    <a:pt x="4001" y="2263"/>
                  </a:lnTo>
                  <a:cubicBezTo>
                    <a:pt x="4001" y="1763"/>
                    <a:pt x="3620" y="1382"/>
                    <a:pt x="3120" y="1382"/>
                  </a:cubicBezTo>
                  <a:lnTo>
                    <a:pt x="2298" y="1382"/>
                  </a:lnTo>
                  <a:lnTo>
                    <a:pt x="2298" y="1156"/>
                  </a:lnTo>
                  <a:lnTo>
                    <a:pt x="3024" y="1156"/>
                  </a:lnTo>
                  <a:cubicBezTo>
                    <a:pt x="3096" y="1156"/>
                    <a:pt x="3167" y="1096"/>
                    <a:pt x="3167" y="1013"/>
                  </a:cubicBezTo>
                  <a:cubicBezTo>
                    <a:pt x="3167" y="930"/>
                    <a:pt x="3108" y="858"/>
                    <a:pt x="3024" y="858"/>
                  </a:cubicBezTo>
                  <a:lnTo>
                    <a:pt x="2298" y="858"/>
                  </a:lnTo>
                  <a:lnTo>
                    <a:pt x="2298" y="692"/>
                  </a:lnTo>
                  <a:cubicBezTo>
                    <a:pt x="2298" y="453"/>
                    <a:pt x="2489" y="263"/>
                    <a:pt x="2727" y="263"/>
                  </a:cubicBezTo>
                  <a:lnTo>
                    <a:pt x="7001" y="263"/>
                  </a:lnTo>
                  <a:cubicBezTo>
                    <a:pt x="7239" y="263"/>
                    <a:pt x="7430" y="453"/>
                    <a:pt x="7430" y="692"/>
                  </a:cubicBezTo>
                  <a:lnTo>
                    <a:pt x="7430" y="858"/>
                  </a:lnTo>
                  <a:lnTo>
                    <a:pt x="3632" y="858"/>
                  </a:lnTo>
                  <a:cubicBezTo>
                    <a:pt x="3560" y="858"/>
                    <a:pt x="3489" y="918"/>
                    <a:pt x="3489" y="1013"/>
                  </a:cubicBezTo>
                  <a:cubicBezTo>
                    <a:pt x="3489" y="1084"/>
                    <a:pt x="3548" y="1156"/>
                    <a:pt x="3632" y="1156"/>
                  </a:cubicBezTo>
                  <a:lnTo>
                    <a:pt x="7430" y="1156"/>
                  </a:lnTo>
                  <a:lnTo>
                    <a:pt x="7430" y="1823"/>
                  </a:lnTo>
                  <a:cubicBezTo>
                    <a:pt x="7430" y="1906"/>
                    <a:pt x="7489" y="1977"/>
                    <a:pt x="7573" y="1977"/>
                  </a:cubicBezTo>
                  <a:cubicBezTo>
                    <a:pt x="7656" y="1977"/>
                    <a:pt x="7727" y="1918"/>
                    <a:pt x="7727" y="1823"/>
                  </a:cubicBezTo>
                  <a:lnTo>
                    <a:pt x="7727" y="715"/>
                  </a:lnTo>
                  <a:cubicBezTo>
                    <a:pt x="7727" y="311"/>
                    <a:pt x="7394" y="1"/>
                    <a:pt x="701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2452;p60">
              <a:extLst>
                <a:ext uri="{FF2B5EF4-FFF2-40B4-BE49-F238E27FC236}">
                  <a16:creationId xmlns:a16="http://schemas.microsoft.com/office/drawing/2014/main" id="{61D87848-BB6B-DAC7-CE35-F2D4D3B3B8DA}"/>
                </a:ext>
              </a:extLst>
            </p:cNvPr>
            <p:cNvSpPr/>
            <p:nvPr/>
          </p:nvSpPr>
          <p:spPr>
            <a:xfrm>
              <a:off x="6708760" y="3206436"/>
              <a:ext cx="33740" cy="9517"/>
            </a:xfrm>
            <a:custGeom>
              <a:avLst/>
              <a:gdLst/>
              <a:ahLst/>
              <a:cxnLst/>
              <a:rect l="l" t="t" r="r" b="b"/>
              <a:pathLst>
                <a:path w="1060" h="299" extrusionOk="0">
                  <a:moveTo>
                    <a:pt x="155" y="1"/>
                  </a:moveTo>
                  <a:cubicBezTo>
                    <a:pt x="84" y="1"/>
                    <a:pt x="0" y="60"/>
                    <a:pt x="0" y="156"/>
                  </a:cubicBezTo>
                  <a:cubicBezTo>
                    <a:pt x="0" y="239"/>
                    <a:pt x="60" y="299"/>
                    <a:pt x="155" y="299"/>
                  </a:cubicBezTo>
                  <a:lnTo>
                    <a:pt x="917" y="299"/>
                  </a:lnTo>
                  <a:cubicBezTo>
                    <a:pt x="989" y="299"/>
                    <a:pt x="1060" y="239"/>
                    <a:pt x="1060" y="156"/>
                  </a:cubicBezTo>
                  <a:cubicBezTo>
                    <a:pt x="1060" y="84"/>
                    <a:pt x="1000" y="1"/>
                    <a:pt x="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 name="Google Shape;12453;p60">
              <a:extLst>
                <a:ext uri="{FF2B5EF4-FFF2-40B4-BE49-F238E27FC236}">
                  <a16:creationId xmlns:a16="http://schemas.microsoft.com/office/drawing/2014/main" id="{5E854D58-C4FF-C4B7-08A2-1D8E12CD15B6}"/>
                </a:ext>
              </a:extLst>
            </p:cNvPr>
            <p:cNvSpPr/>
            <p:nvPr/>
          </p:nvSpPr>
          <p:spPr>
            <a:xfrm>
              <a:off x="6604549" y="2993079"/>
              <a:ext cx="59904" cy="51565"/>
            </a:xfrm>
            <a:custGeom>
              <a:avLst/>
              <a:gdLst/>
              <a:ahLst/>
              <a:cxnLst/>
              <a:rect l="l" t="t" r="r" b="b"/>
              <a:pathLst>
                <a:path w="1882" h="1620" extrusionOk="0">
                  <a:moveTo>
                    <a:pt x="1346" y="275"/>
                  </a:moveTo>
                  <a:cubicBezTo>
                    <a:pt x="1512" y="275"/>
                    <a:pt x="1596" y="441"/>
                    <a:pt x="1596" y="596"/>
                  </a:cubicBezTo>
                  <a:cubicBezTo>
                    <a:pt x="1596" y="834"/>
                    <a:pt x="1357" y="1096"/>
                    <a:pt x="941" y="1322"/>
                  </a:cubicBezTo>
                  <a:cubicBezTo>
                    <a:pt x="524" y="1096"/>
                    <a:pt x="286" y="834"/>
                    <a:pt x="286" y="596"/>
                  </a:cubicBezTo>
                  <a:cubicBezTo>
                    <a:pt x="286" y="441"/>
                    <a:pt x="381" y="275"/>
                    <a:pt x="536" y="275"/>
                  </a:cubicBezTo>
                  <a:cubicBezTo>
                    <a:pt x="655" y="275"/>
                    <a:pt x="750" y="334"/>
                    <a:pt x="798" y="382"/>
                  </a:cubicBezTo>
                  <a:cubicBezTo>
                    <a:pt x="834" y="429"/>
                    <a:pt x="881" y="441"/>
                    <a:pt x="941" y="441"/>
                  </a:cubicBezTo>
                  <a:cubicBezTo>
                    <a:pt x="1000" y="441"/>
                    <a:pt x="1048" y="406"/>
                    <a:pt x="1095" y="382"/>
                  </a:cubicBezTo>
                  <a:cubicBezTo>
                    <a:pt x="1131" y="334"/>
                    <a:pt x="1226" y="275"/>
                    <a:pt x="1346" y="275"/>
                  </a:cubicBezTo>
                  <a:close/>
                  <a:moveTo>
                    <a:pt x="536" y="1"/>
                  </a:moveTo>
                  <a:cubicBezTo>
                    <a:pt x="238" y="1"/>
                    <a:pt x="0" y="263"/>
                    <a:pt x="0" y="596"/>
                  </a:cubicBezTo>
                  <a:cubicBezTo>
                    <a:pt x="0" y="798"/>
                    <a:pt x="107" y="1215"/>
                    <a:pt x="834" y="1584"/>
                  </a:cubicBezTo>
                  <a:cubicBezTo>
                    <a:pt x="869" y="1608"/>
                    <a:pt x="917" y="1620"/>
                    <a:pt x="941" y="1620"/>
                  </a:cubicBezTo>
                  <a:cubicBezTo>
                    <a:pt x="976" y="1620"/>
                    <a:pt x="1012" y="1608"/>
                    <a:pt x="1048" y="1584"/>
                  </a:cubicBezTo>
                  <a:cubicBezTo>
                    <a:pt x="1762" y="1215"/>
                    <a:pt x="1881" y="798"/>
                    <a:pt x="1881" y="596"/>
                  </a:cubicBezTo>
                  <a:cubicBezTo>
                    <a:pt x="1881" y="263"/>
                    <a:pt x="1643" y="1"/>
                    <a:pt x="1346" y="1"/>
                  </a:cubicBezTo>
                  <a:cubicBezTo>
                    <a:pt x="1167" y="1"/>
                    <a:pt x="1036" y="72"/>
                    <a:pt x="941" y="132"/>
                  </a:cubicBezTo>
                  <a:cubicBezTo>
                    <a:pt x="857" y="72"/>
                    <a:pt x="714" y="1"/>
                    <a:pt x="5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 name="Google Shape;12454;p60">
              <a:extLst>
                <a:ext uri="{FF2B5EF4-FFF2-40B4-BE49-F238E27FC236}">
                  <a16:creationId xmlns:a16="http://schemas.microsoft.com/office/drawing/2014/main" id="{E7A9A8D9-12B1-6D4C-5C85-AA2D72A33BAA}"/>
                </a:ext>
              </a:extLst>
            </p:cNvPr>
            <p:cNvSpPr/>
            <p:nvPr/>
          </p:nvSpPr>
          <p:spPr>
            <a:xfrm>
              <a:off x="6634469" y="2991933"/>
              <a:ext cx="246364" cy="238407"/>
            </a:xfrm>
            <a:custGeom>
              <a:avLst/>
              <a:gdLst/>
              <a:ahLst/>
              <a:cxnLst/>
              <a:rect l="l" t="t" r="r" b="b"/>
              <a:pathLst>
                <a:path w="7740" h="7490" extrusionOk="0">
                  <a:moveTo>
                    <a:pt x="6847" y="1727"/>
                  </a:moveTo>
                  <a:cubicBezTo>
                    <a:pt x="7180" y="1727"/>
                    <a:pt x="7442" y="1989"/>
                    <a:pt x="7442" y="2323"/>
                  </a:cubicBezTo>
                  <a:lnTo>
                    <a:pt x="7442" y="4085"/>
                  </a:lnTo>
                  <a:lnTo>
                    <a:pt x="7454" y="4085"/>
                  </a:lnTo>
                  <a:cubicBezTo>
                    <a:pt x="7454" y="4406"/>
                    <a:pt x="7192" y="4680"/>
                    <a:pt x="6859" y="4680"/>
                  </a:cubicBezTo>
                  <a:lnTo>
                    <a:pt x="6144" y="4680"/>
                  </a:lnTo>
                  <a:cubicBezTo>
                    <a:pt x="6073" y="4680"/>
                    <a:pt x="6013" y="4740"/>
                    <a:pt x="6001" y="4811"/>
                  </a:cubicBezTo>
                  <a:cubicBezTo>
                    <a:pt x="5990" y="5121"/>
                    <a:pt x="5894" y="5335"/>
                    <a:pt x="5751" y="5454"/>
                  </a:cubicBezTo>
                  <a:cubicBezTo>
                    <a:pt x="5692" y="5490"/>
                    <a:pt x="5632" y="5525"/>
                    <a:pt x="5573" y="5537"/>
                  </a:cubicBezTo>
                  <a:cubicBezTo>
                    <a:pt x="5728" y="5252"/>
                    <a:pt x="5609" y="4835"/>
                    <a:pt x="5597" y="4799"/>
                  </a:cubicBezTo>
                  <a:cubicBezTo>
                    <a:pt x="5585" y="4740"/>
                    <a:pt x="5525" y="4692"/>
                    <a:pt x="5466" y="4692"/>
                  </a:cubicBezTo>
                  <a:lnTo>
                    <a:pt x="4585" y="4692"/>
                  </a:lnTo>
                  <a:cubicBezTo>
                    <a:pt x="4251" y="4692"/>
                    <a:pt x="3989" y="4418"/>
                    <a:pt x="3989" y="4097"/>
                  </a:cubicBezTo>
                  <a:lnTo>
                    <a:pt x="3989" y="2323"/>
                  </a:lnTo>
                  <a:cubicBezTo>
                    <a:pt x="3989" y="1989"/>
                    <a:pt x="4251" y="1727"/>
                    <a:pt x="4585" y="1727"/>
                  </a:cubicBezTo>
                  <a:close/>
                  <a:moveTo>
                    <a:pt x="5430" y="6609"/>
                  </a:moveTo>
                  <a:lnTo>
                    <a:pt x="5430" y="6776"/>
                  </a:lnTo>
                  <a:cubicBezTo>
                    <a:pt x="5430" y="7014"/>
                    <a:pt x="5239" y="7204"/>
                    <a:pt x="5001" y="7204"/>
                  </a:cubicBezTo>
                  <a:lnTo>
                    <a:pt x="727" y="7204"/>
                  </a:lnTo>
                  <a:cubicBezTo>
                    <a:pt x="489" y="7204"/>
                    <a:pt x="298" y="7014"/>
                    <a:pt x="298" y="6776"/>
                  </a:cubicBezTo>
                  <a:lnTo>
                    <a:pt x="298" y="6609"/>
                  </a:lnTo>
                  <a:close/>
                  <a:moveTo>
                    <a:pt x="5573" y="1"/>
                  </a:moveTo>
                  <a:cubicBezTo>
                    <a:pt x="5489" y="1"/>
                    <a:pt x="5418" y="61"/>
                    <a:pt x="5418" y="144"/>
                  </a:cubicBezTo>
                  <a:lnTo>
                    <a:pt x="5418" y="1430"/>
                  </a:lnTo>
                  <a:lnTo>
                    <a:pt x="4585" y="1430"/>
                  </a:lnTo>
                  <a:cubicBezTo>
                    <a:pt x="4096" y="1430"/>
                    <a:pt x="3704" y="1823"/>
                    <a:pt x="3704" y="2311"/>
                  </a:cubicBezTo>
                  <a:lnTo>
                    <a:pt x="3704" y="4073"/>
                  </a:lnTo>
                  <a:cubicBezTo>
                    <a:pt x="3704" y="4573"/>
                    <a:pt x="4096" y="4954"/>
                    <a:pt x="4585" y="4954"/>
                  </a:cubicBezTo>
                  <a:lnTo>
                    <a:pt x="5347" y="4954"/>
                  </a:lnTo>
                  <a:cubicBezTo>
                    <a:pt x="5359" y="5073"/>
                    <a:pt x="5370" y="5264"/>
                    <a:pt x="5311" y="5383"/>
                  </a:cubicBezTo>
                  <a:cubicBezTo>
                    <a:pt x="5287" y="5442"/>
                    <a:pt x="5239" y="5478"/>
                    <a:pt x="5168" y="5478"/>
                  </a:cubicBezTo>
                  <a:cubicBezTo>
                    <a:pt x="5097" y="5490"/>
                    <a:pt x="5025" y="5549"/>
                    <a:pt x="5025" y="5645"/>
                  </a:cubicBezTo>
                  <a:cubicBezTo>
                    <a:pt x="5025" y="5716"/>
                    <a:pt x="5097" y="5787"/>
                    <a:pt x="5168" y="5799"/>
                  </a:cubicBezTo>
                  <a:cubicBezTo>
                    <a:pt x="5228" y="5823"/>
                    <a:pt x="5311" y="5835"/>
                    <a:pt x="5418" y="5835"/>
                  </a:cubicBezTo>
                  <a:lnTo>
                    <a:pt x="5430" y="5835"/>
                  </a:lnTo>
                  <a:lnTo>
                    <a:pt x="5430" y="6323"/>
                  </a:lnTo>
                  <a:lnTo>
                    <a:pt x="298" y="6323"/>
                  </a:lnTo>
                  <a:lnTo>
                    <a:pt x="298" y="5656"/>
                  </a:lnTo>
                  <a:cubicBezTo>
                    <a:pt x="298" y="5585"/>
                    <a:pt x="239" y="5502"/>
                    <a:pt x="144" y="5502"/>
                  </a:cubicBezTo>
                  <a:cubicBezTo>
                    <a:pt x="72" y="5502"/>
                    <a:pt x="1" y="5561"/>
                    <a:pt x="1" y="5656"/>
                  </a:cubicBezTo>
                  <a:lnTo>
                    <a:pt x="1" y="6776"/>
                  </a:lnTo>
                  <a:cubicBezTo>
                    <a:pt x="1" y="7180"/>
                    <a:pt x="334" y="7490"/>
                    <a:pt x="715" y="7490"/>
                  </a:cubicBezTo>
                  <a:lnTo>
                    <a:pt x="4989" y="7490"/>
                  </a:lnTo>
                  <a:cubicBezTo>
                    <a:pt x="5394" y="7490"/>
                    <a:pt x="5704" y="7157"/>
                    <a:pt x="5704" y="6776"/>
                  </a:cubicBezTo>
                  <a:lnTo>
                    <a:pt x="5704" y="5787"/>
                  </a:lnTo>
                  <a:cubicBezTo>
                    <a:pt x="5775" y="5764"/>
                    <a:pt x="5847" y="5728"/>
                    <a:pt x="5906" y="5668"/>
                  </a:cubicBezTo>
                  <a:cubicBezTo>
                    <a:pt x="6097" y="5525"/>
                    <a:pt x="6216" y="5287"/>
                    <a:pt x="6263" y="4954"/>
                  </a:cubicBezTo>
                  <a:lnTo>
                    <a:pt x="6847" y="4954"/>
                  </a:lnTo>
                  <a:cubicBezTo>
                    <a:pt x="7335" y="4954"/>
                    <a:pt x="7728" y="4573"/>
                    <a:pt x="7728" y="4085"/>
                  </a:cubicBezTo>
                  <a:lnTo>
                    <a:pt x="7728" y="2311"/>
                  </a:lnTo>
                  <a:cubicBezTo>
                    <a:pt x="7740" y="1835"/>
                    <a:pt x="7359" y="1430"/>
                    <a:pt x="6859" y="1430"/>
                  </a:cubicBezTo>
                  <a:lnTo>
                    <a:pt x="5716" y="1430"/>
                  </a:lnTo>
                  <a:lnTo>
                    <a:pt x="5716" y="144"/>
                  </a:lnTo>
                  <a:cubicBezTo>
                    <a:pt x="5716" y="72"/>
                    <a:pt x="5656" y="1"/>
                    <a:pt x="557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2455;p60">
              <a:extLst>
                <a:ext uri="{FF2B5EF4-FFF2-40B4-BE49-F238E27FC236}">
                  <a16:creationId xmlns:a16="http://schemas.microsoft.com/office/drawing/2014/main" id="{6FD8510C-C3B8-F9AA-CD88-354F21E7C654}"/>
                </a:ext>
              </a:extLst>
            </p:cNvPr>
            <p:cNvSpPr/>
            <p:nvPr/>
          </p:nvSpPr>
          <p:spPr>
            <a:xfrm>
              <a:off x="6790627" y="3057885"/>
              <a:ext cx="52329" cy="60668"/>
            </a:xfrm>
            <a:custGeom>
              <a:avLst/>
              <a:gdLst/>
              <a:ahLst/>
              <a:cxnLst/>
              <a:rect l="l" t="t" r="r" b="b"/>
              <a:pathLst>
                <a:path w="1644" h="1906" extrusionOk="0">
                  <a:moveTo>
                    <a:pt x="822" y="286"/>
                  </a:moveTo>
                  <a:cubicBezTo>
                    <a:pt x="976" y="286"/>
                    <a:pt x="1084" y="405"/>
                    <a:pt x="1084" y="536"/>
                  </a:cubicBezTo>
                  <a:cubicBezTo>
                    <a:pt x="1084" y="679"/>
                    <a:pt x="964" y="786"/>
                    <a:pt x="822" y="786"/>
                  </a:cubicBezTo>
                  <a:cubicBezTo>
                    <a:pt x="691" y="786"/>
                    <a:pt x="572" y="667"/>
                    <a:pt x="572" y="536"/>
                  </a:cubicBezTo>
                  <a:cubicBezTo>
                    <a:pt x="572" y="405"/>
                    <a:pt x="691" y="286"/>
                    <a:pt x="822" y="286"/>
                  </a:cubicBezTo>
                  <a:close/>
                  <a:moveTo>
                    <a:pt x="936" y="1096"/>
                  </a:moveTo>
                  <a:cubicBezTo>
                    <a:pt x="1165" y="1096"/>
                    <a:pt x="1345" y="1305"/>
                    <a:pt x="1345" y="1548"/>
                  </a:cubicBezTo>
                  <a:cubicBezTo>
                    <a:pt x="1345" y="1572"/>
                    <a:pt x="1322" y="1608"/>
                    <a:pt x="1286" y="1608"/>
                  </a:cubicBezTo>
                  <a:lnTo>
                    <a:pt x="369" y="1608"/>
                  </a:lnTo>
                  <a:cubicBezTo>
                    <a:pt x="333" y="1608"/>
                    <a:pt x="298" y="1572"/>
                    <a:pt x="298" y="1548"/>
                  </a:cubicBezTo>
                  <a:lnTo>
                    <a:pt x="298" y="1537"/>
                  </a:lnTo>
                  <a:cubicBezTo>
                    <a:pt x="298" y="1298"/>
                    <a:pt x="500" y="1096"/>
                    <a:pt x="738" y="1096"/>
                  </a:cubicBezTo>
                  <a:lnTo>
                    <a:pt x="917" y="1096"/>
                  </a:lnTo>
                  <a:cubicBezTo>
                    <a:pt x="923" y="1096"/>
                    <a:pt x="929" y="1096"/>
                    <a:pt x="936" y="1096"/>
                  </a:cubicBezTo>
                  <a:close/>
                  <a:moveTo>
                    <a:pt x="822" y="1"/>
                  </a:moveTo>
                  <a:cubicBezTo>
                    <a:pt x="512" y="1"/>
                    <a:pt x="274" y="239"/>
                    <a:pt x="274" y="548"/>
                  </a:cubicBezTo>
                  <a:cubicBezTo>
                    <a:pt x="274" y="679"/>
                    <a:pt x="322" y="798"/>
                    <a:pt x="393" y="894"/>
                  </a:cubicBezTo>
                  <a:cubicBezTo>
                    <a:pt x="167" y="1013"/>
                    <a:pt x="0" y="1251"/>
                    <a:pt x="0" y="1537"/>
                  </a:cubicBezTo>
                  <a:lnTo>
                    <a:pt x="0" y="1548"/>
                  </a:lnTo>
                  <a:cubicBezTo>
                    <a:pt x="0" y="1739"/>
                    <a:pt x="167" y="1906"/>
                    <a:pt x="369" y="1906"/>
                  </a:cubicBezTo>
                  <a:lnTo>
                    <a:pt x="1286" y="1906"/>
                  </a:lnTo>
                  <a:cubicBezTo>
                    <a:pt x="1476" y="1906"/>
                    <a:pt x="1643" y="1739"/>
                    <a:pt x="1643" y="1548"/>
                  </a:cubicBezTo>
                  <a:lnTo>
                    <a:pt x="1643" y="1537"/>
                  </a:lnTo>
                  <a:cubicBezTo>
                    <a:pt x="1643" y="1251"/>
                    <a:pt x="1476" y="1013"/>
                    <a:pt x="1262" y="894"/>
                  </a:cubicBezTo>
                  <a:cubicBezTo>
                    <a:pt x="1334" y="798"/>
                    <a:pt x="1381" y="679"/>
                    <a:pt x="1381" y="548"/>
                  </a:cubicBezTo>
                  <a:cubicBezTo>
                    <a:pt x="1381" y="251"/>
                    <a:pt x="1143" y="1"/>
                    <a:pt x="8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12456;p60">
              <a:extLst>
                <a:ext uri="{FF2B5EF4-FFF2-40B4-BE49-F238E27FC236}">
                  <a16:creationId xmlns:a16="http://schemas.microsoft.com/office/drawing/2014/main" id="{88C40EE9-AD68-EBFF-570B-FCDA02DACF58}"/>
                </a:ext>
              </a:extLst>
            </p:cNvPr>
            <p:cNvSpPr/>
            <p:nvPr/>
          </p:nvSpPr>
          <p:spPr>
            <a:xfrm>
              <a:off x="6712166" y="2975286"/>
              <a:ext cx="73941" cy="9485"/>
            </a:xfrm>
            <a:custGeom>
              <a:avLst/>
              <a:gdLst/>
              <a:ahLst/>
              <a:cxnLst/>
              <a:rect l="l" t="t" r="r" b="b"/>
              <a:pathLst>
                <a:path w="2323" h="298" extrusionOk="0">
                  <a:moveTo>
                    <a:pt x="155" y="0"/>
                  </a:moveTo>
                  <a:cubicBezTo>
                    <a:pt x="72" y="0"/>
                    <a:pt x="0" y="60"/>
                    <a:pt x="0" y="155"/>
                  </a:cubicBezTo>
                  <a:cubicBezTo>
                    <a:pt x="0" y="238"/>
                    <a:pt x="60" y="298"/>
                    <a:pt x="155" y="298"/>
                  </a:cubicBezTo>
                  <a:lnTo>
                    <a:pt x="2179" y="298"/>
                  </a:lnTo>
                  <a:cubicBezTo>
                    <a:pt x="2251" y="298"/>
                    <a:pt x="2322" y="238"/>
                    <a:pt x="2322" y="155"/>
                  </a:cubicBezTo>
                  <a:cubicBezTo>
                    <a:pt x="2322" y="60"/>
                    <a:pt x="2263" y="0"/>
                    <a:pt x="2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2457;p60">
              <a:extLst>
                <a:ext uri="{FF2B5EF4-FFF2-40B4-BE49-F238E27FC236}">
                  <a16:creationId xmlns:a16="http://schemas.microsoft.com/office/drawing/2014/main" id="{18B9E7F7-7B94-53C6-65D6-BAB357F1CCDA}"/>
                </a:ext>
              </a:extLst>
            </p:cNvPr>
            <p:cNvSpPr/>
            <p:nvPr/>
          </p:nvSpPr>
          <p:spPr>
            <a:xfrm>
              <a:off x="6712166" y="2993461"/>
              <a:ext cx="73941" cy="9517"/>
            </a:xfrm>
            <a:custGeom>
              <a:avLst/>
              <a:gdLst/>
              <a:ahLst/>
              <a:cxnLst/>
              <a:rect l="l" t="t" r="r" b="b"/>
              <a:pathLst>
                <a:path w="2323" h="299" extrusionOk="0">
                  <a:moveTo>
                    <a:pt x="155" y="1"/>
                  </a:moveTo>
                  <a:cubicBezTo>
                    <a:pt x="72" y="1"/>
                    <a:pt x="0" y="60"/>
                    <a:pt x="0" y="143"/>
                  </a:cubicBezTo>
                  <a:cubicBezTo>
                    <a:pt x="0" y="239"/>
                    <a:pt x="60" y="298"/>
                    <a:pt x="155" y="298"/>
                  </a:cubicBezTo>
                  <a:lnTo>
                    <a:pt x="2179" y="298"/>
                  </a:lnTo>
                  <a:cubicBezTo>
                    <a:pt x="2251" y="298"/>
                    <a:pt x="2322" y="239"/>
                    <a:pt x="2322" y="143"/>
                  </a:cubicBezTo>
                  <a:cubicBezTo>
                    <a:pt x="2322" y="60"/>
                    <a:pt x="2263" y="1"/>
                    <a:pt x="217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2458;p60">
              <a:extLst>
                <a:ext uri="{FF2B5EF4-FFF2-40B4-BE49-F238E27FC236}">
                  <a16:creationId xmlns:a16="http://schemas.microsoft.com/office/drawing/2014/main" id="{759CE39F-534C-379F-F970-DD727D779079}"/>
                </a:ext>
              </a:extLst>
            </p:cNvPr>
            <p:cNvSpPr/>
            <p:nvPr/>
          </p:nvSpPr>
          <p:spPr>
            <a:xfrm>
              <a:off x="6712166" y="3012050"/>
              <a:ext cx="73941" cy="9485"/>
            </a:xfrm>
            <a:custGeom>
              <a:avLst/>
              <a:gdLst/>
              <a:ahLst/>
              <a:cxnLst/>
              <a:rect l="l" t="t" r="r" b="b"/>
              <a:pathLst>
                <a:path w="2323" h="298" extrusionOk="0">
                  <a:moveTo>
                    <a:pt x="155" y="0"/>
                  </a:moveTo>
                  <a:cubicBezTo>
                    <a:pt x="72" y="0"/>
                    <a:pt x="0" y="60"/>
                    <a:pt x="0" y="143"/>
                  </a:cubicBezTo>
                  <a:cubicBezTo>
                    <a:pt x="0" y="238"/>
                    <a:pt x="60" y="298"/>
                    <a:pt x="155" y="298"/>
                  </a:cubicBezTo>
                  <a:lnTo>
                    <a:pt x="2179" y="298"/>
                  </a:lnTo>
                  <a:cubicBezTo>
                    <a:pt x="2263" y="274"/>
                    <a:pt x="2322" y="214"/>
                    <a:pt x="2322" y="143"/>
                  </a:cubicBezTo>
                  <a:cubicBezTo>
                    <a:pt x="2322" y="71"/>
                    <a:pt x="2263" y="0"/>
                    <a:pt x="2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12459;p60">
              <a:extLst>
                <a:ext uri="{FF2B5EF4-FFF2-40B4-BE49-F238E27FC236}">
                  <a16:creationId xmlns:a16="http://schemas.microsoft.com/office/drawing/2014/main" id="{C883ECC0-6AED-D3E8-1754-2B4515589FDB}"/>
                </a:ext>
              </a:extLst>
            </p:cNvPr>
            <p:cNvSpPr/>
            <p:nvPr/>
          </p:nvSpPr>
          <p:spPr>
            <a:xfrm>
              <a:off x="6662511" y="3103752"/>
              <a:ext cx="73941" cy="27310"/>
            </a:xfrm>
            <a:custGeom>
              <a:avLst/>
              <a:gdLst/>
              <a:ahLst/>
              <a:cxnLst/>
              <a:rect l="l" t="t" r="r" b="b"/>
              <a:pathLst>
                <a:path w="2323" h="858" extrusionOk="0">
                  <a:moveTo>
                    <a:pt x="2037" y="298"/>
                  </a:moveTo>
                  <a:lnTo>
                    <a:pt x="2037" y="584"/>
                  </a:lnTo>
                  <a:lnTo>
                    <a:pt x="298" y="584"/>
                  </a:lnTo>
                  <a:lnTo>
                    <a:pt x="298" y="298"/>
                  </a:lnTo>
                  <a:close/>
                  <a:moveTo>
                    <a:pt x="144" y="0"/>
                  </a:moveTo>
                  <a:cubicBezTo>
                    <a:pt x="72" y="0"/>
                    <a:pt x="1" y="60"/>
                    <a:pt x="1" y="155"/>
                  </a:cubicBezTo>
                  <a:lnTo>
                    <a:pt x="1" y="715"/>
                  </a:lnTo>
                  <a:cubicBezTo>
                    <a:pt x="1" y="786"/>
                    <a:pt x="60" y="858"/>
                    <a:pt x="144" y="858"/>
                  </a:cubicBezTo>
                  <a:lnTo>
                    <a:pt x="2168" y="858"/>
                  </a:lnTo>
                  <a:cubicBezTo>
                    <a:pt x="2251" y="858"/>
                    <a:pt x="2322" y="798"/>
                    <a:pt x="2322" y="715"/>
                  </a:cubicBezTo>
                  <a:lnTo>
                    <a:pt x="2322" y="155"/>
                  </a:lnTo>
                  <a:cubicBezTo>
                    <a:pt x="2322" y="72"/>
                    <a:pt x="2263" y="0"/>
                    <a:pt x="216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12460;p60">
              <a:extLst>
                <a:ext uri="{FF2B5EF4-FFF2-40B4-BE49-F238E27FC236}">
                  <a16:creationId xmlns:a16="http://schemas.microsoft.com/office/drawing/2014/main" id="{DC2FF9CB-287D-E2B4-E0B8-0AE548554170}"/>
                </a:ext>
              </a:extLst>
            </p:cNvPr>
            <p:cNvSpPr/>
            <p:nvPr/>
          </p:nvSpPr>
          <p:spPr>
            <a:xfrm>
              <a:off x="6662893" y="3140134"/>
              <a:ext cx="73941" cy="9485"/>
            </a:xfrm>
            <a:custGeom>
              <a:avLst/>
              <a:gdLst/>
              <a:ahLst/>
              <a:cxnLst/>
              <a:rect l="l" t="t" r="r" b="b"/>
              <a:pathLst>
                <a:path w="2323" h="298" extrusionOk="0">
                  <a:moveTo>
                    <a:pt x="155" y="0"/>
                  </a:moveTo>
                  <a:cubicBezTo>
                    <a:pt x="72" y="0"/>
                    <a:pt x="1" y="60"/>
                    <a:pt x="1" y="155"/>
                  </a:cubicBezTo>
                  <a:cubicBezTo>
                    <a:pt x="1" y="238"/>
                    <a:pt x="60" y="298"/>
                    <a:pt x="155" y="298"/>
                  </a:cubicBezTo>
                  <a:lnTo>
                    <a:pt x="2180" y="298"/>
                  </a:lnTo>
                  <a:cubicBezTo>
                    <a:pt x="2251" y="298"/>
                    <a:pt x="2322" y="238"/>
                    <a:pt x="2322" y="155"/>
                  </a:cubicBezTo>
                  <a:cubicBezTo>
                    <a:pt x="2322" y="60"/>
                    <a:pt x="2251" y="0"/>
                    <a:pt x="2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16" name="Google Shape;155;p23">
            <a:extLst>
              <a:ext uri="{FF2B5EF4-FFF2-40B4-BE49-F238E27FC236}">
                <a16:creationId xmlns:a16="http://schemas.microsoft.com/office/drawing/2014/main" id="{26530D01-889E-B831-4C57-710D7AF662C1}"/>
              </a:ext>
            </a:extLst>
          </p:cNvPr>
          <p:cNvSpPr/>
          <p:nvPr/>
        </p:nvSpPr>
        <p:spPr>
          <a:xfrm rot="5400000">
            <a:off x="2882755" y="2728144"/>
            <a:ext cx="723600" cy="4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CuadroTexto 18">
            <a:extLst>
              <a:ext uri="{FF2B5EF4-FFF2-40B4-BE49-F238E27FC236}">
                <a16:creationId xmlns:a16="http://schemas.microsoft.com/office/drawing/2014/main" id="{62309E24-9E36-53BA-4FE9-2C83556491AA}"/>
              </a:ext>
            </a:extLst>
          </p:cNvPr>
          <p:cNvSpPr txBox="1"/>
          <p:nvPr/>
        </p:nvSpPr>
        <p:spPr>
          <a:xfrm>
            <a:off x="3266176" y="1684914"/>
            <a:ext cx="1615173" cy="235371"/>
          </a:xfrm>
          <a:prstGeom prst="rect">
            <a:avLst/>
          </a:prstGeom>
          <a:noFill/>
        </p:spPr>
        <p:txBody>
          <a:bodyPr wrap="square" rtlCol="0" anchor="ctr">
            <a:no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stStyle>
          <a:p>
            <a:r>
              <a:rPr lang="en-US" sz="1100" b="1" kern="1200" dirty="0">
                <a:latin typeface="Montserrat" panose="00000500000000000000" pitchFamily="2" charset="0"/>
                <a:ea typeface="+mn-ea"/>
                <a:cs typeface="Calibri" panose="020F0502020204030204" pitchFamily="34" charset="0"/>
                <a:sym typeface="Futura PT"/>
              </a:rPr>
              <a:t>Campaign period:</a:t>
            </a:r>
            <a:endParaRPr lang="en-US" sz="1100" i="0" u="none" strike="noStrike" cap="none" dirty="0">
              <a:solidFill>
                <a:srgbClr val="000000"/>
              </a:solidFill>
              <a:latin typeface="Montserrat" panose="00000500000000000000" pitchFamily="2" charset="0"/>
              <a:cs typeface="Arial"/>
              <a:sym typeface="Arial"/>
            </a:endParaRPr>
          </a:p>
        </p:txBody>
      </p:sp>
      <p:sp>
        <p:nvSpPr>
          <p:cNvPr id="18" name="CuadroTexto 18">
            <a:extLst>
              <a:ext uri="{FF2B5EF4-FFF2-40B4-BE49-F238E27FC236}">
                <a16:creationId xmlns:a16="http://schemas.microsoft.com/office/drawing/2014/main" id="{A11A2D78-6842-C737-12AB-7BC3B52EB13B}"/>
              </a:ext>
            </a:extLst>
          </p:cNvPr>
          <p:cNvSpPr txBox="1"/>
          <p:nvPr/>
        </p:nvSpPr>
        <p:spPr>
          <a:xfrm>
            <a:off x="3269735" y="2519049"/>
            <a:ext cx="1278967" cy="261610"/>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stStyle>
          <a:p>
            <a:pPr defTabSz="1828800">
              <a:defRPr/>
            </a:pPr>
            <a:r>
              <a:rPr lang="en-US" sz="1100" b="1" kern="1200" dirty="0">
                <a:latin typeface="Montserrat" panose="00000500000000000000" pitchFamily="2" charset="0"/>
                <a:ea typeface="+mn-ea"/>
                <a:cs typeface="Calibri" panose="020F0502020204030204" pitchFamily="34" charset="0"/>
                <a:sym typeface="Futura PT"/>
              </a:rPr>
              <a:t>Impressions:</a:t>
            </a:r>
            <a:endParaRPr lang="en-US" sz="1100" kern="1200" dirty="0">
              <a:latin typeface="Montserrat" panose="00000500000000000000" pitchFamily="2" charset="0"/>
              <a:ea typeface="+mn-ea"/>
              <a:cs typeface="Calibri" panose="020F0502020204030204" pitchFamily="34" charset="0"/>
              <a:sym typeface="Futura PT"/>
            </a:endParaRPr>
          </a:p>
        </p:txBody>
      </p:sp>
      <p:sp>
        <p:nvSpPr>
          <p:cNvPr id="28" name="CuadroTexto 18">
            <a:extLst>
              <a:ext uri="{FF2B5EF4-FFF2-40B4-BE49-F238E27FC236}">
                <a16:creationId xmlns:a16="http://schemas.microsoft.com/office/drawing/2014/main" id="{3F7AE795-9009-65C3-7313-407F08BF74D0}"/>
              </a:ext>
            </a:extLst>
          </p:cNvPr>
          <p:cNvSpPr txBox="1"/>
          <p:nvPr/>
        </p:nvSpPr>
        <p:spPr>
          <a:xfrm>
            <a:off x="3272256" y="2722050"/>
            <a:ext cx="1278967" cy="261610"/>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stStyle>
          <a:p>
            <a:pPr defTabSz="1828800">
              <a:defRPr/>
            </a:pPr>
            <a:r>
              <a:rPr lang="en-US" sz="1100" b="1" kern="1200" dirty="0">
                <a:latin typeface="Montserrat" panose="00000500000000000000" pitchFamily="2" charset="0"/>
                <a:ea typeface="+mn-ea"/>
                <a:cs typeface="Calibri" panose="020F0502020204030204" pitchFamily="34" charset="0"/>
                <a:sym typeface="Futura PT"/>
              </a:rPr>
              <a:t>Reach:</a:t>
            </a:r>
            <a:endParaRPr lang="en-US" sz="1100" kern="1200" dirty="0">
              <a:latin typeface="Montserrat" panose="00000500000000000000" pitchFamily="2" charset="0"/>
              <a:ea typeface="+mn-ea"/>
              <a:cs typeface="Calibri" panose="020F0502020204030204" pitchFamily="34" charset="0"/>
              <a:sym typeface="Futura PT"/>
            </a:endParaRPr>
          </a:p>
        </p:txBody>
      </p:sp>
      <p:sp>
        <p:nvSpPr>
          <p:cNvPr id="32" name="CuadroTexto 18">
            <a:extLst>
              <a:ext uri="{FF2B5EF4-FFF2-40B4-BE49-F238E27FC236}">
                <a16:creationId xmlns:a16="http://schemas.microsoft.com/office/drawing/2014/main" id="{01339284-8F68-9542-DDBC-B4CA322F5191}"/>
              </a:ext>
            </a:extLst>
          </p:cNvPr>
          <p:cNvSpPr txBox="1"/>
          <p:nvPr/>
        </p:nvSpPr>
        <p:spPr>
          <a:xfrm>
            <a:off x="3270274" y="2921542"/>
            <a:ext cx="1278967" cy="261610"/>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stStyle>
          <a:p>
            <a:pPr defTabSz="1828800">
              <a:defRPr/>
            </a:pPr>
            <a:r>
              <a:rPr lang="en-US" sz="1100" b="1" kern="1200" dirty="0">
                <a:latin typeface="Montserrat" panose="00000500000000000000" pitchFamily="2" charset="0"/>
                <a:ea typeface="+mn-ea"/>
                <a:cs typeface="Calibri" panose="020F0502020204030204" pitchFamily="34" charset="0"/>
                <a:sym typeface="Futura PT"/>
              </a:rPr>
              <a:t>Frequency:</a:t>
            </a:r>
            <a:endParaRPr lang="en-US" sz="1100" kern="1200" dirty="0">
              <a:latin typeface="Montserrat" panose="00000500000000000000" pitchFamily="2" charset="0"/>
              <a:ea typeface="+mn-ea"/>
              <a:cs typeface="Calibri" panose="020F0502020204030204" pitchFamily="34" charset="0"/>
              <a:sym typeface="Futura PT"/>
            </a:endParaRPr>
          </a:p>
        </p:txBody>
      </p:sp>
      <p:sp>
        <p:nvSpPr>
          <p:cNvPr id="55" name="freqTextBox">
            <a:extLst>
              <a:ext uri="{FF2B5EF4-FFF2-40B4-BE49-F238E27FC236}">
                <a16:creationId xmlns:a16="http://schemas.microsoft.com/office/drawing/2014/main" id="{84D15954-9696-6B3E-0ED8-65D978CA3939}"/>
              </a:ext>
            </a:extLst>
          </p:cNvPr>
          <p:cNvSpPr txBox="1"/>
          <p:nvPr/>
        </p:nvSpPr>
        <p:spPr>
          <a:xfrm>
            <a:off x="4149559" y="2921542"/>
            <a:ext cx="1278967" cy="261610"/>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stStyle>
          <a:p>
            <a:pPr marR="0" algn="l" rtl="0" fontAlgn="b">
              <a:lnSpc>
                <a:spcPct val="100000"/>
              </a:lnSpc>
              <a:spcBef>
                <a:spcPts val="0"/>
              </a:spcBef>
              <a:spcAft>
                <a:spcPts val="0"/>
              </a:spcAft>
              <a:buClr>
                <a:srgbClr val="000000"/>
              </a:buClr>
              <a:buFont typeface="Arial"/>
            </a:pPr>
            <a:r>
              <a:rPr lang="en-US" sz="1100" b="0" i="0" u="none" strike="noStrike" cap="none">
                <a:solidFill>
                  <a:srgbClr val="000000"/>
                </a:solidFill>
                <a:effectLst/>
                <a:latin typeface="Segoe UI" panose="020B0502040204020203" pitchFamily="34" charset="0"/>
                <a:cs typeface="Segoe UI" panose="020B0502040204020203" pitchFamily="34" charset="0"/>
                <a:sym typeface="Arial"/>
              </a:rPr>
              <a:t>1.6</a:t>
            </a:r>
            <a:endParaRPr lang="en-CO" sz="1100" b="0" i="0" u="none" strike="noStrike" cap="none" dirty="0">
              <a:solidFill>
                <a:srgbClr val="000000"/>
              </a:solidFill>
              <a:effectLst/>
              <a:latin typeface="Segoe UI" panose="020B0502040204020203" pitchFamily="34" charset="0"/>
              <a:cs typeface="Segoe UI" panose="020B0502040204020203" pitchFamily="34" charset="0"/>
              <a:sym typeface="Arial"/>
            </a:endParaRPr>
          </a:p>
        </p:txBody>
      </p:sp>
      <p:sp>
        <p:nvSpPr>
          <p:cNvPr id="54" name="reachTextBox">
            <a:extLst>
              <a:ext uri="{FF2B5EF4-FFF2-40B4-BE49-F238E27FC236}">
                <a16:creationId xmlns:a16="http://schemas.microsoft.com/office/drawing/2014/main" id="{C8B78E71-707A-7E2C-8D8B-16B10C052F1B}"/>
              </a:ext>
            </a:extLst>
          </p:cNvPr>
          <p:cNvSpPr txBox="1"/>
          <p:nvPr/>
        </p:nvSpPr>
        <p:spPr>
          <a:xfrm>
            <a:off x="3852918" y="2719325"/>
            <a:ext cx="1278967" cy="261610"/>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stStyle>
          <a:p>
            <a:pPr marR="0" algn="l" rtl="0" fontAlgn="b">
              <a:lnSpc>
                <a:spcPct val="100000"/>
              </a:lnSpc>
              <a:spcBef>
                <a:spcPts val="0"/>
              </a:spcBef>
              <a:spcAft>
                <a:spcPts val="0"/>
              </a:spcAft>
              <a:buClr>
                <a:srgbClr val="000000"/>
              </a:buClr>
              <a:buFont typeface="Arial"/>
            </a:pPr>
            <a:r>
              <a:rPr lang="en-US" sz="1100" b="0" i="0" u="none" strike="noStrike" cap="none">
                <a:solidFill>
                  <a:srgbClr val="000000"/>
                </a:solidFill>
                <a:effectLst/>
                <a:latin typeface="Segoe UI" panose="020B0502040204020203" pitchFamily="34" charset="0"/>
                <a:cs typeface="Segoe UI" panose="020B0502040204020203" pitchFamily="34" charset="0"/>
                <a:sym typeface="Arial"/>
              </a:rPr>
              <a:t>6,289,529</a:t>
            </a:r>
            <a:endParaRPr lang="en-CO" sz="1100" b="0" i="0" u="none" strike="noStrike" cap="none" dirty="0">
              <a:solidFill>
                <a:srgbClr val="000000"/>
              </a:solidFill>
              <a:effectLst/>
              <a:latin typeface="Segoe UI" panose="020B0502040204020203" pitchFamily="34" charset="0"/>
              <a:cs typeface="Segoe UI" panose="020B0502040204020203" pitchFamily="34" charset="0"/>
              <a:sym typeface="Arial"/>
            </a:endParaRPr>
          </a:p>
        </p:txBody>
      </p:sp>
      <p:sp>
        <p:nvSpPr>
          <p:cNvPr id="33" name="impressionsTextBox">
            <a:extLst>
              <a:ext uri="{FF2B5EF4-FFF2-40B4-BE49-F238E27FC236}">
                <a16:creationId xmlns:a16="http://schemas.microsoft.com/office/drawing/2014/main" id="{BCE1FD0E-0466-57C4-99FE-90D87BE783F6}"/>
              </a:ext>
            </a:extLst>
          </p:cNvPr>
          <p:cNvSpPr txBox="1"/>
          <p:nvPr/>
        </p:nvSpPr>
        <p:spPr>
          <a:xfrm>
            <a:off x="4280190" y="2520270"/>
            <a:ext cx="1278967" cy="261610"/>
          </a:xfrm>
          <a:prstGeom prst="rect">
            <a:avLst/>
          </a:prstGeom>
          <a:noFill/>
        </p:spPr>
        <p:txBody>
          <a:bodyPr wrap="square" rtlCol="0" anchor="ctr">
            <a:sp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stStyle>
          <a:p>
            <a:pPr marR="0" algn="l" rtl="0" fontAlgn="b">
              <a:lnSpc>
                <a:spcPct val="100000"/>
              </a:lnSpc>
              <a:spcBef>
                <a:spcPts val="0"/>
              </a:spcBef>
              <a:spcAft>
                <a:spcPts val="0"/>
              </a:spcAft>
              <a:buClr>
                <a:srgbClr val="000000"/>
              </a:buClr>
              <a:buFont typeface="Arial"/>
            </a:pPr>
            <a:r>
              <a:rPr lang="en-US" sz="1100" b="0" i="0" u="none" strike="noStrike" cap="none">
                <a:solidFill>
                  <a:srgbClr val="000000"/>
                </a:solidFill>
                <a:effectLst/>
                <a:latin typeface="Segoe UI" panose="020B0502040204020203" pitchFamily="34" charset="0"/>
                <a:cs typeface="Segoe UI" panose="020B0502040204020203" pitchFamily="34" charset="0"/>
                <a:sym typeface="Arial"/>
              </a:rPr>
              <a:t>9,756,428</a:t>
            </a:r>
            <a:endParaRPr lang="en-CO" sz="1100" b="0" i="0" u="none" strike="noStrike" cap="none" dirty="0">
              <a:solidFill>
                <a:srgbClr val="000000"/>
              </a:solidFill>
              <a:effectLst/>
              <a:latin typeface="Segoe UI" panose="020B0502040204020203" pitchFamily="34" charset="0"/>
              <a:cs typeface="Segoe UI" panose="020B0502040204020203" pitchFamily="34" charset="0"/>
              <a:sym typeface="Arial"/>
            </a:endParaRPr>
          </a:p>
        </p:txBody>
      </p:sp>
      <p:sp>
        <p:nvSpPr>
          <p:cNvPr id="17" name="CuadroTexto 18">
            <a:extLst>
              <a:ext uri="{FF2B5EF4-FFF2-40B4-BE49-F238E27FC236}">
                <a16:creationId xmlns:a16="http://schemas.microsoft.com/office/drawing/2014/main" id="{B52C3B29-939B-D2D9-AFC5-189585C39E3F}"/>
              </a:ext>
            </a:extLst>
          </p:cNvPr>
          <p:cNvSpPr txBox="1"/>
          <p:nvPr/>
        </p:nvSpPr>
        <p:spPr>
          <a:xfrm>
            <a:off x="3269527" y="1878554"/>
            <a:ext cx="1787382" cy="235371"/>
          </a:xfrm>
          <a:prstGeom prst="rect">
            <a:avLst/>
          </a:prstGeom>
          <a:noFill/>
        </p:spPr>
        <p:txBody>
          <a:bodyPr wrap="square" rtlCol="0" anchor="ctr">
            <a:no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stStyle>
          <a:p>
            <a:r>
              <a:rPr lang="en-US" sz="1100" b="1" kern="1200" dirty="0">
                <a:latin typeface="Montserrat" panose="00000500000000000000" pitchFamily="2" charset="0"/>
                <a:ea typeface="+mn-ea"/>
                <a:cs typeface="Calibri" panose="020F0502020204030204" pitchFamily="34" charset="0"/>
                <a:sym typeface="Futura PT"/>
              </a:rPr>
              <a:t>Measurement period:</a:t>
            </a:r>
            <a:endParaRPr lang="en-US" sz="1100" b="1" kern="1200" dirty="0">
              <a:latin typeface="Montserrat" panose="00000500000000000000" pitchFamily="2" charset="0"/>
              <a:ea typeface="+mn-ea"/>
              <a:cs typeface="Calibri" panose="020F0502020204030204" pitchFamily="34" charset="0"/>
            </a:endParaRPr>
          </a:p>
        </p:txBody>
      </p:sp>
      <p:sp>
        <p:nvSpPr>
          <p:cNvPr id="20" name="calenderTextBox2">
            <a:extLst>
              <a:ext uri="{FF2B5EF4-FFF2-40B4-BE49-F238E27FC236}">
                <a16:creationId xmlns:a16="http://schemas.microsoft.com/office/drawing/2014/main" id="{3DD90651-A9E6-EB35-0324-4D0FC733B19D}"/>
              </a:ext>
            </a:extLst>
          </p:cNvPr>
          <p:cNvSpPr txBox="1"/>
          <p:nvPr/>
        </p:nvSpPr>
        <p:spPr>
          <a:xfrm>
            <a:off x="4883020" y="1871627"/>
            <a:ext cx="2988000" cy="235371"/>
          </a:xfrm>
          <a:prstGeom prst="rect">
            <a:avLst/>
          </a:prstGeom>
          <a:noFill/>
        </p:spPr>
        <p:txBody>
          <a:bodyPr wrap="square" rtlCol="0" anchor="ctr">
            <a:no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stStyle>
          <a:p>
            <a:r>
              <a:rPr lang="en-US" sz="1100" dirty="0">
                <a:solidFill>
                  <a:srgbClr val="000000"/>
                </a:solidFill>
              </a:rPr>
              <a:t>July 01, 2025 - August 16, 2025</a:t>
            </a:r>
            <a:endParaRPr lang="en-US" sz="1100" i="0" u="none" strike="noStrike" cap="none" dirty="0">
              <a:solidFill>
                <a:srgbClr val="000000"/>
              </a:solidFill>
              <a:sym typeface="Arial"/>
            </a:endParaRPr>
          </a:p>
        </p:txBody>
      </p:sp>
      <p:sp>
        <p:nvSpPr>
          <p:cNvPr id="19" name="calenderTextBox1">
            <a:extLst>
              <a:ext uri="{FF2B5EF4-FFF2-40B4-BE49-F238E27FC236}">
                <a16:creationId xmlns:a16="http://schemas.microsoft.com/office/drawing/2014/main" id="{6EF36870-A635-33F5-4F54-E4A8792E7F87}"/>
              </a:ext>
            </a:extLst>
          </p:cNvPr>
          <p:cNvSpPr txBox="1"/>
          <p:nvPr/>
        </p:nvSpPr>
        <p:spPr>
          <a:xfrm>
            <a:off x="4637935" y="1684914"/>
            <a:ext cx="2988000" cy="235371"/>
          </a:xfrm>
          <a:prstGeom prst="rect">
            <a:avLst/>
          </a:prstGeom>
          <a:noFill/>
        </p:spPr>
        <p:txBody>
          <a:bodyPr wrap="square" rtlCol="0" anchor="ctr">
            <a:noAutofit/>
          </a:bodyPr>
          <a:lstStyle>
            <a:defPPr>
              <a:defRPr lang="en-US"/>
            </a:defPPr>
            <a:lvl1pPr marR="0" lvl="0" indent="0" fontAlgn="auto">
              <a:lnSpc>
                <a:spcPct val="100000"/>
              </a:lnSpc>
              <a:spcBef>
                <a:spcPts val="0"/>
              </a:spcBef>
              <a:spcAft>
                <a:spcPts val="0"/>
              </a:spcAft>
              <a:buClrTx/>
              <a:buSzTx/>
              <a:buFontTx/>
              <a:buNone/>
              <a:tabLst/>
              <a:defRPr kumimoji="0" sz="1200" b="0" i="0" u="none" strike="noStrike" cap="none" spc="0" normalizeH="0" baseline="0">
                <a:ln>
                  <a:noFill/>
                </a:ln>
                <a:solidFill>
                  <a:prstClr val="black"/>
                </a:solidFill>
                <a:effectLst/>
                <a:uLnTx/>
                <a:uFillTx/>
                <a:latin typeface="Segoe UI" panose="020B0502040204020203" pitchFamily="34" charset="0"/>
                <a:cs typeface="Segoe UI" panose="020B0502040204020203" pitchFamily="34" charset="0"/>
              </a:defRPr>
            </a:lvl1pPr>
          </a:lstStyle>
          <a:p>
            <a:r>
              <a:rPr lang="en-US" sz="1100" dirty="0">
                <a:solidFill>
                  <a:srgbClr val="000000"/>
                </a:solidFill>
              </a:rPr>
              <a:t>July 01, 2025 - August 16, 2025</a:t>
            </a:r>
            <a:endParaRPr lang="en-US" sz="1100" i="0" u="none" strike="noStrike" cap="none" dirty="0">
              <a:solidFill>
                <a:srgbClr val="000000"/>
              </a:solidFill>
              <a:sym typeface="Arial"/>
            </a:endParaRPr>
          </a:p>
        </p:txBody>
      </p:sp>
      <p:sp>
        <p:nvSpPr>
          <p:cNvPr id="27" name="objectiveTextBox">
            <a:extLst>
              <a:ext uri="{FF2B5EF4-FFF2-40B4-BE49-F238E27FC236}">
                <a16:creationId xmlns:a16="http://schemas.microsoft.com/office/drawing/2014/main" id="{430DC0DD-D536-948A-65DA-2FF9A58157DD}"/>
              </a:ext>
            </a:extLst>
          </p:cNvPr>
          <p:cNvSpPr txBox="1"/>
          <p:nvPr/>
        </p:nvSpPr>
        <p:spPr>
          <a:xfrm>
            <a:off x="2586565" y="641364"/>
            <a:ext cx="5945183" cy="461665"/>
          </a:xfrm>
          <a:prstGeom prst="rect">
            <a:avLst/>
          </a:prstGeom>
          <a:noFill/>
        </p:spPr>
        <p:txBody>
          <a:bodyPr wrap="square">
            <a:spAutoFit/>
          </a:bodyPr>
          <a:lstStyle/>
          <a:p>
            <a:pPr marL="0" marR="0" lvl="0" indent="0" algn="l" rtl="0">
              <a:lnSpc>
                <a:spcPct val="100000"/>
              </a:lnSpc>
              <a:spcBef>
                <a:spcPts val="0"/>
              </a:spcBef>
              <a:spcAft>
                <a:spcPts val="0"/>
              </a:spcAft>
              <a:buNone/>
            </a:pPr>
            <a:r>
              <a:rPr lang="en-US" sz="1200" kern="1200" dirty="0">
                <a:solidFill>
                  <a:prstClr val="black"/>
                </a:solidFill>
                <a:latin typeface="Segoe UI" panose="020B0502040204020203" pitchFamily="34" charset="0"/>
                <a:ea typeface="+mn-ea"/>
                <a:cs typeface="Segoe UI" panose="020B0502040204020203" pitchFamily="34" charset="0"/>
              </a:rPr>
              <a:t>Evaluate the effectiveness and sales impact of the </a:t>
            </a:r>
            <a:r>
              <a:rPr lang="en-US" sz="1200" b="1" kern="1200" dirty="0">
                <a:solidFill>
                  <a:prstClr val="black"/>
                </a:solidFill>
                <a:latin typeface="Segoe UI" panose="020B0502040204020203" pitchFamily="34" charset="0"/>
                <a:ea typeface="+mn-ea"/>
                <a:cs typeface="Segoe UI" panose="020B0502040204020203" pitchFamily="34" charset="0"/>
              </a:rPr>
              <a:t>Cloud Sweets </a:t>
            </a:r>
            <a:r>
              <a:rPr lang="en-US" sz="1200" kern="1200" dirty="0">
                <a:solidFill>
                  <a:prstClr val="black"/>
                </a:solidFill>
                <a:latin typeface="Segoe UI" panose="020B0502040204020203" pitchFamily="34" charset="0"/>
                <a:ea typeface="+mn-ea"/>
                <a:cs typeface="Segoe UI" panose="020B0502040204020203" pitchFamily="34" charset="0"/>
              </a:rPr>
              <a:t>campaign at </a:t>
            </a:r>
            <a:r>
              <a:rPr lang="en-US" sz="1200" b="1" kern="1200" dirty="0">
                <a:solidFill>
                  <a:prstClr val="black"/>
                </a:solidFill>
                <a:latin typeface="Segoe UI" panose="020B0502040204020203" pitchFamily="34" charset="0"/>
                <a:ea typeface="+mn-ea"/>
                <a:cs typeface="Segoe UI" panose="020B0502040204020203" pitchFamily="34" charset="0"/>
              </a:rPr>
              <a:t>General Dollar</a:t>
            </a:r>
            <a:r>
              <a:rPr lang="en-US" sz="1200" kern="1200" dirty="0">
                <a:solidFill>
                  <a:prstClr val="black"/>
                </a:solidFill>
                <a:latin typeface="Segoe UI" panose="020B0502040204020203" pitchFamily="34" charset="0"/>
                <a:ea typeface="+mn-ea"/>
                <a:cs typeface="Segoe UI" panose="020B0502040204020203" pitchFamily="34" charset="0"/>
              </a:rPr>
              <a:t>.</a:t>
            </a:r>
          </a:p>
        </p:txBody>
      </p:sp>
    </p:spTree>
    <p:extLst>
      <p:ext uri="{BB962C8B-B14F-4D97-AF65-F5344CB8AC3E}">
        <p14:creationId xmlns:p14="http://schemas.microsoft.com/office/powerpoint/2010/main" val="187013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C8B740E-B7F0-B470-5249-D5F78AFA4315}"/>
              </a:ext>
            </a:extLst>
          </p:cNvPr>
          <p:cNvPicPr>
            <a:picLocks noChangeAspect="1"/>
          </p:cNvPicPr>
          <p:nvPr/>
        </p:nvPicPr>
        <p:blipFill rotWithShape="1">
          <a:blip r:embed="rId2"/>
          <a:srcRect t="7813" b="7813"/>
          <a:stretch/>
        </p:blipFill>
        <p:spPr>
          <a:xfrm>
            <a:off x="0" y="-1"/>
            <a:ext cx="9144000" cy="5143501"/>
          </a:xfrm>
          <a:prstGeom prst="rect">
            <a:avLst/>
          </a:prstGeom>
        </p:spPr>
      </p:pic>
      <p:sp>
        <p:nvSpPr>
          <p:cNvPr id="5" name="Google Shape;260;p28">
            <a:extLst>
              <a:ext uri="{FF2B5EF4-FFF2-40B4-BE49-F238E27FC236}">
                <a16:creationId xmlns:a16="http://schemas.microsoft.com/office/drawing/2014/main" id="{4E44B425-0F53-8A11-D189-A31F135364EF}"/>
              </a:ext>
            </a:extLst>
          </p:cNvPr>
          <p:cNvSpPr/>
          <p:nvPr/>
        </p:nvSpPr>
        <p:spPr>
          <a:xfrm>
            <a:off x="0" y="0"/>
            <a:ext cx="9188400" cy="5185800"/>
          </a:xfrm>
          <a:prstGeom prst="rect">
            <a:avLst/>
          </a:prstGeom>
          <a:solidFill>
            <a:srgbClr val="073763">
              <a:alpha val="7137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24;p21">
            <a:extLst>
              <a:ext uri="{FF2B5EF4-FFF2-40B4-BE49-F238E27FC236}">
                <a16:creationId xmlns:a16="http://schemas.microsoft.com/office/drawing/2014/main" id="{857D4126-FE20-2F89-0352-C1E7252B0020}"/>
              </a:ext>
            </a:extLst>
          </p:cNvPr>
          <p:cNvSpPr txBox="1">
            <a:spLocks/>
          </p:cNvSpPr>
          <p:nvPr/>
        </p:nvSpPr>
        <p:spPr>
          <a:xfrm>
            <a:off x="1232833" y="2247284"/>
            <a:ext cx="6678333" cy="18806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5200"/>
            </a:pPr>
            <a:r>
              <a:rPr lang="en-US" sz="4000" b="1" dirty="0">
                <a:solidFill>
                  <a:schemeClr val="bg1"/>
                </a:solidFill>
                <a:latin typeface="Montserrat"/>
                <a:sym typeface="Montserrat"/>
              </a:rPr>
              <a:t>Sales Lift Results</a:t>
            </a:r>
          </a:p>
        </p:txBody>
      </p:sp>
      <p:sp>
        <p:nvSpPr>
          <p:cNvPr id="7" name="Google Shape;139;p23">
            <a:extLst>
              <a:ext uri="{FF2B5EF4-FFF2-40B4-BE49-F238E27FC236}">
                <a16:creationId xmlns:a16="http://schemas.microsoft.com/office/drawing/2014/main" id="{3C1F35C7-54EE-E27C-D0AF-1236E77279D9}"/>
              </a:ext>
            </a:extLst>
          </p:cNvPr>
          <p:cNvSpPr/>
          <p:nvPr/>
        </p:nvSpPr>
        <p:spPr>
          <a:xfrm>
            <a:off x="1890661" y="2901035"/>
            <a:ext cx="5362677" cy="5847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0670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EFB894B9-D651-D569-E533-1B053F5633F5}"/>
              </a:ext>
            </a:extLst>
          </p:cNvPr>
          <p:cNvPicPr>
            <a:picLocks noChangeAspect="1"/>
          </p:cNvPicPr>
          <p:nvPr/>
        </p:nvPicPr>
        <p:blipFill rotWithShape="1">
          <a:blip r:embed="rId3"/>
          <a:srcRect l="13084" r="21697"/>
          <a:stretch/>
        </p:blipFill>
        <p:spPr>
          <a:xfrm>
            <a:off x="-36448" y="-71718"/>
            <a:ext cx="2236348" cy="5210328"/>
          </a:xfrm>
          <a:prstGeom prst="rect">
            <a:avLst/>
          </a:prstGeom>
        </p:spPr>
      </p:pic>
      <p:sp>
        <p:nvSpPr>
          <p:cNvPr id="7" name="Google Shape;127;p21">
            <a:extLst>
              <a:ext uri="{FF2B5EF4-FFF2-40B4-BE49-F238E27FC236}">
                <a16:creationId xmlns:a16="http://schemas.microsoft.com/office/drawing/2014/main" id="{5A222432-F071-D01B-5C4F-9BA7617DE8A5}"/>
              </a:ext>
            </a:extLst>
          </p:cNvPr>
          <p:cNvSpPr/>
          <p:nvPr/>
        </p:nvSpPr>
        <p:spPr>
          <a:xfrm>
            <a:off x="-36448" y="-71718"/>
            <a:ext cx="2236348" cy="5238034"/>
          </a:xfrm>
          <a:prstGeom prst="rect">
            <a:avLst/>
          </a:prstGeom>
          <a:solidFill>
            <a:srgbClr val="073763">
              <a:alpha val="8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 name="Google Shape;138;p23">
            <a:extLst>
              <a:ext uri="{FF2B5EF4-FFF2-40B4-BE49-F238E27FC236}">
                <a16:creationId xmlns:a16="http://schemas.microsoft.com/office/drawing/2014/main" id="{F34C1D49-A609-86F3-21C9-5C4D2B9A1810}"/>
              </a:ext>
            </a:extLst>
          </p:cNvPr>
          <p:cNvSpPr txBox="1">
            <a:spLocks/>
          </p:cNvSpPr>
          <p:nvPr/>
        </p:nvSpPr>
        <p:spPr>
          <a:xfrm>
            <a:off x="174280" y="239680"/>
            <a:ext cx="2010600" cy="108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lt2"/>
              </a:buClr>
              <a:buSzPts val="2800"/>
            </a:pPr>
            <a:r>
              <a:rPr lang="en-US" sz="2400" b="1" dirty="0">
                <a:solidFill>
                  <a:schemeClr val="lt1"/>
                </a:solidFill>
                <a:latin typeface="Montserrat"/>
                <a:sym typeface="Montserrat"/>
              </a:rPr>
              <a:t>Results Summary</a:t>
            </a:r>
          </a:p>
        </p:txBody>
      </p:sp>
      <p:sp>
        <p:nvSpPr>
          <p:cNvPr id="8" name="Google Shape;139;p23">
            <a:extLst>
              <a:ext uri="{FF2B5EF4-FFF2-40B4-BE49-F238E27FC236}">
                <a16:creationId xmlns:a16="http://schemas.microsoft.com/office/drawing/2014/main" id="{1CFB0181-11FD-5700-F802-A861995BF01F}"/>
              </a:ext>
            </a:extLst>
          </p:cNvPr>
          <p:cNvSpPr/>
          <p:nvPr/>
        </p:nvSpPr>
        <p:spPr>
          <a:xfrm>
            <a:off x="461246" y="1325680"/>
            <a:ext cx="20106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5" name="Google Shape;138;p23">
            <a:extLst>
              <a:ext uri="{FF2B5EF4-FFF2-40B4-BE49-F238E27FC236}">
                <a16:creationId xmlns:a16="http://schemas.microsoft.com/office/drawing/2014/main" id="{D3B31ECA-51AE-3A22-5AAA-38B6D38AE489}"/>
              </a:ext>
            </a:extLst>
          </p:cNvPr>
          <p:cNvSpPr txBox="1">
            <a:spLocks/>
          </p:cNvSpPr>
          <p:nvPr/>
        </p:nvSpPr>
        <p:spPr>
          <a:xfrm>
            <a:off x="3389362" y="946624"/>
            <a:ext cx="3359979" cy="2929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800" b="1" dirty="0">
                <a:solidFill>
                  <a:srgbClr val="073763"/>
                </a:solidFill>
                <a:latin typeface="Montserrat"/>
                <a:sym typeface="Montserrat"/>
              </a:rPr>
              <a:t>Sales Effects</a:t>
            </a:r>
          </a:p>
        </p:txBody>
      </p:sp>
      <p:sp>
        <p:nvSpPr>
          <p:cNvPr id="2" name="Google Shape;256;p25">
            <a:extLst>
              <a:ext uri="{FF2B5EF4-FFF2-40B4-BE49-F238E27FC236}">
                <a16:creationId xmlns:a16="http://schemas.microsoft.com/office/drawing/2014/main" id="{9FDB0DB9-7B2C-6320-C8DD-983C44393BB7}"/>
              </a:ext>
            </a:extLst>
          </p:cNvPr>
          <p:cNvSpPr txBox="1"/>
          <p:nvPr/>
        </p:nvSpPr>
        <p:spPr>
          <a:xfrm>
            <a:off x="2486866" y="4659221"/>
            <a:ext cx="6546600" cy="246181"/>
          </a:xfrm>
          <a:prstGeom prst="rect">
            <a:avLst/>
          </a:prstGeom>
          <a:noFill/>
          <a:ln>
            <a:noFill/>
          </a:ln>
        </p:spPr>
        <p:txBody>
          <a:bodyPr spcFirstLastPara="1" wrap="square" lIns="91425" tIns="45700" rIns="91425" bIns="45700" anchor="t" anchorCtr="0">
            <a:spAutoFit/>
          </a:bodyPr>
          <a:lstStyle/>
          <a:p>
            <a:r>
              <a:rPr lang="en-US" sz="1000" b="1" dirty="0">
                <a:latin typeface="Segoe UI" panose="020B0502040204020203" pitchFamily="34" charset="0"/>
                <a:ea typeface="Calibri"/>
                <a:cs typeface="Segoe UI" panose="020B0502040204020203" pitchFamily="34" charset="0"/>
                <a:sym typeface="Calibri"/>
              </a:rPr>
              <a:t>Source: </a:t>
            </a:r>
            <a:r>
              <a:rPr lang="en-US" sz="1000" dirty="0">
                <a:latin typeface="Segoe UI" panose="020B0502040204020203" pitchFamily="34" charset="0"/>
                <a:ea typeface="Calibri"/>
                <a:cs typeface="Segoe UI" panose="020B0502040204020203" pitchFamily="34" charset="0"/>
                <a:sym typeface="Calibri"/>
              </a:rPr>
              <a:t>ABCS Insights Panel</a:t>
            </a:r>
            <a:endParaRPr sz="1000" dirty="0">
              <a:latin typeface="Segoe UI" panose="020B0502040204020203" pitchFamily="34" charset="0"/>
              <a:ea typeface="Calibri"/>
              <a:cs typeface="Segoe UI" panose="020B0502040204020203" pitchFamily="34" charset="0"/>
              <a:sym typeface="Calibri"/>
            </a:endParaRPr>
          </a:p>
        </p:txBody>
      </p:sp>
      <p:grpSp>
        <p:nvGrpSpPr>
          <p:cNvPr id="26" name="Group 25" hidden="1">
            <a:extLst>
              <a:ext uri="{FF2B5EF4-FFF2-40B4-BE49-F238E27FC236}">
                <a16:creationId xmlns:a16="http://schemas.microsoft.com/office/drawing/2014/main" id="{E79D9DD9-BDEA-076C-5456-5E5BB1B3E6E3}"/>
              </a:ext>
            </a:extLst>
          </p:cNvPr>
          <p:cNvGrpSpPr/>
          <p:nvPr/>
        </p:nvGrpSpPr>
        <p:grpSpPr>
          <a:xfrm>
            <a:off x="2469019" y="3842746"/>
            <a:ext cx="4529879" cy="772256"/>
            <a:chOff x="2434791" y="2323075"/>
            <a:chExt cx="4529879" cy="772256"/>
          </a:xfrm>
        </p:grpSpPr>
        <p:sp>
          <p:nvSpPr>
            <p:cNvPr id="16" name="Google Shape;320;p30">
              <a:extLst>
                <a:ext uri="{FF2B5EF4-FFF2-40B4-BE49-F238E27FC236}">
                  <a16:creationId xmlns:a16="http://schemas.microsoft.com/office/drawing/2014/main" id="{D0D9F375-3194-03FF-42C2-66CACF32EEB5}"/>
                </a:ext>
              </a:extLst>
            </p:cNvPr>
            <p:cNvSpPr/>
            <p:nvPr/>
          </p:nvSpPr>
          <p:spPr>
            <a:xfrm>
              <a:off x="2818141" y="2323075"/>
              <a:ext cx="4079224" cy="766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 name="Google Shape;336;p30">
              <a:extLst>
                <a:ext uri="{FF2B5EF4-FFF2-40B4-BE49-F238E27FC236}">
                  <a16:creationId xmlns:a16="http://schemas.microsoft.com/office/drawing/2014/main" id="{6787BD1C-C02F-6816-6B37-F8E1FDEF4EE1}"/>
                </a:ext>
              </a:extLst>
            </p:cNvPr>
            <p:cNvSpPr/>
            <p:nvPr/>
          </p:nvSpPr>
          <p:spPr>
            <a:xfrm>
              <a:off x="2434791" y="2323075"/>
              <a:ext cx="766800" cy="76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38;p30">
              <a:extLst>
                <a:ext uri="{FF2B5EF4-FFF2-40B4-BE49-F238E27FC236}">
                  <a16:creationId xmlns:a16="http://schemas.microsoft.com/office/drawing/2014/main" id="{ABA85F41-F490-0F8B-47D3-D963D8282F75}"/>
                </a:ext>
              </a:extLst>
            </p:cNvPr>
            <p:cNvSpPr/>
            <p:nvPr/>
          </p:nvSpPr>
          <p:spPr>
            <a:xfrm>
              <a:off x="2667654" y="2577332"/>
              <a:ext cx="281086" cy="239338"/>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435D74"/>
                </a:solidFill>
              </a:endParaRPr>
            </a:p>
          </p:txBody>
        </p:sp>
        <p:sp>
          <p:nvSpPr>
            <p:cNvPr id="28" name="Google Shape;155;p23">
              <a:extLst>
                <a:ext uri="{FF2B5EF4-FFF2-40B4-BE49-F238E27FC236}">
                  <a16:creationId xmlns:a16="http://schemas.microsoft.com/office/drawing/2014/main" id="{1CA9673D-C112-3B30-7EBD-9C70842E7AB0}"/>
                </a:ext>
              </a:extLst>
            </p:cNvPr>
            <p:cNvSpPr/>
            <p:nvPr/>
          </p:nvSpPr>
          <p:spPr>
            <a:xfrm rot="5400000">
              <a:off x="4673583" y="2704900"/>
              <a:ext cx="638181" cy="45719"/>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337;p30">
              <a:extLst>
                <a:ext uri="{FF2B5EF4-FFF2-40B4-BE49-F238E27FC236}">
                  <a16:creationId xmlns:a16="http://schemas.microsoft.com/office/drawing/2014/main" id="{61FF6F40-7F7C-E649-EC90-DDB8DD5E89C7}"/>
                </a:ext>
              </a:extLst>
            </p:cNvPr>
            <p:cNvSpPr/>
            <p:nvPr/>
          </p:nvSpPr>
          <p:spPr>
            <a:xfrm>
              <a:off x="2634541" y="2513411"/>
              <a:ext cx="367200" cy="367200"/>
            </a:xfrm>
            <a:prstGeom prst="rect">
              <a:avLst/>
            </a:prstGeom>
            <a:solidFill>
              <a:srgbClr val="9FC5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 name="Google Shape;9135;p54">
              <a:extLst>
                <a:ext uri="{FF2B5EF4-FFF2-40B4-BE49-F238E27FC236}">
                  <a16:creationId xmlns:a16="http://schemas.microsoft.com/office/drawing/2014/main" id="{E3979DAC-EEB7-2042-029A-7AA38DD96F49}"/>
                </a:ext>
              </a:extLst>
            </p:cNvPr>
            <p:cNvGrpSpPr/>
            <p:nvPr/>
          </p:nvGrpSpPr>
          <p:grpSpPr>
            <a:xfrm>
              <a:off x="2682369" y="2589212"/>
              <a:ext cx="251656" cy="215580"/>
              <a:chOff x="5216456" y="3725484"/>
              <a:chExt cx="356196" cy="265631"/>
            </a:xfrm>
            <a:solidFill>
              <a:srgbClr val="073763"/>
            </a:solidFill>
          </p:grpSpPr>
          <p:sp>
            <p:nvSpPr>
              <p:cNvPr id="61" name="Google Shape;9136;p54">
                <a:extLst>
                  <a:ext uri="{FF2B5EF4-FFF2-40B4-BE49-F238E27FC236}">
                    <a16:creationId xmlns:a16="http://schemas.microsoft.com/office/drawing/2014/main" id="{A261855A-E3F2-38EE-202E-BDC828A861B1}"/>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07376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9137;p54">
                <a:extLst>
                  <a:ext uri="{FF2B5EF4-FFF2-40B4-BE49-F238E27FC236}">
                    <a16:creationId xmlns:a16="http://schemas.microsoft.com/office/drawing/2014/main" id="{F5E6F64E-58D0-D307-9C4F-EF9E1EDBA8EE}"/>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073763"/>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138;p23">
              <a:extLst>
                <a:ext uri="{FF2B5EF4-FFF2-40B4-BE49-F238E27FC236}">
                  <a16:creationId xmlns:a16="http://schemas.microsoft.com/office/drawing/2014/main" id="{030E248D-CD08-F663-44D3-7FAEE043E943}"/>
                </a:ext>
              </a:extLst>
            </p:cNvPr>
            <p:cNvSpPr txBox="1">
              <a:spLocks/>
            </p:cNvSpPr>
            <p:nvPr/>
          </p:nvSpPr>
          <p:spPr>
            <a:xfrm>
              <a:off x="4986000" y="2585875"/>
              <a:ext cx="1911364" cy="504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100" b="1" dirty="0">
                  <a:solidFill>
                    <a:srgbClr val="073763"/>
                  </a:solidFill>
                  <a:latin typeface="Montserrat"/>
                  <a:sym typeface="Montserrat"/>
                </a:rPr>
                <a:t>Incremental Purchase</a:t>
              </a:r>
            </a:p>
            <a:p>
              <a:pPr algn="ctr">
                <a:buClr>
                  <a:schemeClr val="lt2"/>
                </a:buClr>
                <a:buSzPts val="2800"/>
              </a:pPr>
              <a:r>
                <a:rPr lang="en-US" sz="800" i="1" dirty="0">
                  <a:solidFill>
                    <a:schemeClr val="tx1">
                      <a:lumMod val="65000"/>
                      <a:lumOff val="35000"/>
                    </a:schemeClr>
                  </a:solidFill>
                  <a:latin typeface="Segoe UI" panose="020B0502040204020203" pitchFamily="34" charset="0"/>
                  <a:cs typeface="Segoe UI" panose="020B0502040204020203" pitchFamily="34" charset="0"/>
                  <a:sym typeface="Montserrat"/>
                </a:rPr>
                <a:t>Purchases after exposure</a:t>
              </a:r>
            </a:p>
          </p:txBody>
        </p:sp>
        <p:sp>
          <p:nvSpPr>
            <p:cNvPr id="13" name="conversionDollarTextBox">
              <a:extLst>
                <a:ext uri="{FF2B5EF4-FFF2-40B4-BE49-F238E27FC236}">
                  <a16:creationId xmlns:a16="http://schemas.microsoft.com/office/drawing/2014/main" id="{94B79B33-15A1-297B-95B8-CAAC1DCE0844}"/>
                </a:ext>
              </a:extLst>
            </p:cNvPr>
            <p:cNvSpPr txBox="1">
              <a:spLocks/>
            </p:cNvSpPr>
            <p:nvPr/>
          </p:nvSpPr>
          <p:spPr>
            <a:xfrm>
              <a:off x="4984670" y="2432832"/>
              <a:ext cx="1980000" cy="294587"/>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800" b="1" dirty="0">
                  <a:solidFill>
                    <a:schemeClr val="bg1"/>
                  </a:solidFill>
                  <a:latin typeface="Montserrat"/>
                  <a:sym typeface="Montserrat"/>
                </a:rPr>
                <a:t>$ ###,###</a:t>
              </a:r>
              <a:endParaRPr lang="en-US" sz="700" i="1" dirty="0">
                <a:solidFill>
                  <a:schemeClr val="tx1">
                    <a:lumMod val="65000"/>
                    <a:lumOff val="35000"/>
                  </a:schemeClr>
                </a:solidFill>
                <a:latin typeface=""/>
                <a:sym typeface="Montserrat"/>
              </a:endParaRPr>
            </a:p>
          </p:txBody>
        </p:sp>
        <p:sp>
          <p:nvSpPr>
            <p:cNvPr id="66" name="Google Shape;138;p23">
              <a:extLst>
                <a:ext uri="{FF2B5EF4-FFF2-40B4-BE49-F238E27FC236}">
                  <a16:creationId xmlns:a16="http://schemas.microsoft.com/office/drawing/2014/main" id="{0AF30794-4C18-736A-74AB-2A4A9A42AFD4}"/>
                </a:ext>
              </a:extLst>
            </p:cNvPr>
            <p:cNvSpPr txBox="1">
              <a:spLocks/>
            </p:cNvSpPr>
            <p:nvPr/>
          </p:nvSpPr>
          <p:spPr>
            <a:xfrm>
              <a:off x="3201492" y="2591331"/>
              <a:ext cx="1827732" cy="504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100" b="1" dirty="0">
                  <a:solidFill>
                    <a:srgbClr val="073763"/>
                  </a:solidFill>
                  <a:latin typeface="Montserrat"/>
                  <a:sym typeface="Montserrat"/>
                </a:rPr>
                <a:t>Attributable Purchase</a:t>
              </a:r>
            </a:p>
            <a:p>
              <a:pPr algn="ctr">
                <a:buClr>
                  <a:schemeClr val="lt2"/>
                </a:buClr>
                <a:buSzPts val="2800"/>
              </a:pPr>
              <a:r>
                <a:rPr lang="en-US" sz="800" i="1" dirty="0">
                  <a:solidFill>
                    <a:schemeClr val="tx1">
                      <a:lumMod val="65000"/>
                      <a:lumOff val="35000"/>
                    </a:schemeClr>
                  </a:solidFill>
                  <a:latin typeface="Segoe UI" panose="020B0502040204020203" pitchFamily="34" charset="0"/>
                  <a:cs typeface="Segoe UI" panose="020B0502040204020203" pitchFamily="34" charset="0"/>
                  <a:sym typeface="Montserrat"/>
                </a:rPr>
                <a:t>Purchases after exposure</a:t>
              </a:r>
            </a:p>
          </p:txBody>
        </p:sp>
        <p:sp>
          <p:nvSpPr>
            <p:cNvPr id="10" name="conversionTextBox">
              <a:extLst>
                <a:ext uri="{FF2B5EF4-FFF2-40B4-BE49-F238E27FC236}">
                  <a16:creationId xmlns:a16="http://schemas.microsoft.com/office/drawing/2014/main" id="{DAB383AF-5705-DB82-5290-ED8E3A05FAF2}"/>
                </a:ext>
              </a:extLst>
            </p:cNvPr>
            <p:cNvSpPr txBox="1">
              <a:spLocks/>
            </p:cNvSpPr>
            <p:nvPr/>
          </p:nvSpPr>
          <p:spPr>
            <a:xfrm>
              <a:off x="3205361" y="2360991"/>
              <a:ext cx="1764000" cy="294587"/>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2000" b="1" dirty="0">
                  <a:solidFill>
                    <a:schemeClr val="bg1"/>
                  </a:solidFill>
                  <a:latin typeface="Montserrat"/>
                  <a:sym typeface="Montserrat"/>
                </a:rPr>
                <a:t>###,###</a:t>
              </a:r>
              <a:endParaRPr lang="en-US" sz="800" i="1" dirty="0">
                <a:solidFill>
                  <a:schemeClr val="tx1">
                    <a:lumMod val="65000"/>
                    <a:lumOff val="35000"/>
                  </a:schemeClr>
                </a:solidFill>
                <a:latin typeface=""/>
                <a:sym typeface="Montserrat"/>
              </a:endParaRPr>
            </a:p>
          </p:txBody>
        </p:sp>
      </p:grpSp>
      <p:sp>
        <p:nvSpPr>
          <p:cNvPr id="9" name="leftDetailsBox">
            <a:extLst>
              <a:ext uri="{FF2B5EF4-FFF2-40B4-BE49-F238E27FC236}">
                <a16:creationId xmlns:a16="http://schemas.microsoft.com/office/drawing/2014/main" id="{11D38672-8660-EBD3-24BC-4DA17E206D02}"/>
              </a:ext>
            </a:extLst>
          </p:cNvPr>
          <p:cNvSpPr txBox="1"/>
          <p:nvPr/>
        </p:nvSpPr>
        <p:spPr>
          <a:xfrm>
            <a:off x="30774" y="1937309"/>
            <a:ext cx="2158162" cy="2292935"/>
          </a:xfrm>
          <a:prstGeom prst="rect">
            <a:avLst/>
          </a:prstGeom>
          <a:noFill/>
        </p:spPr>
        <p:txBody>
          <a:bodyPr wrap="square" rtlCol="0">
            <a:spAutoFit/>
          </a:bodyPr>
          <a:lstStyle/>
          <a:p>
            <a:pPr algn="ctr"/>
            <a:r>
              <a:rPr lang="en-US" sz="1100" dirty="0">
                <a:solidFill>
                  <a:schemeClr val="lt1"/>
                </a:solidFill>
                <a:latin typeface="Segoe UI"/>
                <a:cs typeface="Segoe UI"/>
                <a:sym typeface="Quattrocento Sans"/>
              </a:rPr>
              <a:t>Up to this point,</a:t>
            </a:r>
            <a:r>
              <a:rPr lang="en-US" sz="1100" dirty="0">
                <a:solidFill>
                  <a:schemeClr val="lt1"/>
                </a:solidFill>
                <a:latin typeface="Segoe UI" panose="020B0502040204020203" pitchFamily="34" charset="0"/>
                <a:cs typeface="Segoe UI" panose="020B0502040204020203" pitchFamily="34" charset="0"/>
                <a:sym typeface="Quattrocento Sans"/>
              </a:rPr>
              <a:t> the</a:t>
            </a:r>
            <a:r>
              <a:rPr lang="en-US" sz="1100" dirty="0">
                <a:solidFill>
                  <a:schemeClr val="lt1"/>
                </a:solidFill>
                <a:latin typeface="Segoe UI" panose="020B0502040204020203" pitchFamily="34" charset="0"/>
                <a:ea typeface="Quattrocento Sans"/>
                <a:cs typeface="Segoe UI" panose="020B0502040204020203" pitchFamily="34" charset="0"/>
                <a:sym typeface="Quattrocento Sans"/>
              </a:rPr>
              <a:t> Cloud Sweet campaign made a notable impact on the measured products sales at General Dollar, delivering a 6.74% lift in Average Sales per Household. </a:t>
            </a:r>
          </a:p>
          <a:p>
            <a:pPr marL="0" marR="0" lvl="0" indent="0" algn="ctr" rtl="0">
              <a:lnSpc>
                <a:spcPct val="100000"/>
              </a:lnSpc>
              <a:spcBef>
                <a:spcPts val="0"/>
              </a:spcBef>
              <a:spcAft>
                <a:spcPts val="0"/>
              </a:spcAft>
              <a:buNone/>
            </a:pPr>
            <a:endParaRPr lang="en-US" sz="1100" b="0" i="0" u="none" strike="noStrike" cap="none" dirty="0">
              <a:solidFill>
                <a:srgbClr val="FF0000"/>
              </a:solidFill>
              <a:latin typeface="Segoe UI" panose="020B0502040204020203" pitchFamily="34" charset="0"/>
              <a:ea typeface="Quattrocento Sans"/>
              <a:cs typeface="Segoe UI" panose="020B0502040204020203" pitchFamily="34" charset="0"/>
              <a:sym typeface="Quattrocento Sans"/>
            </a:endParaRPr>
          </a:p>
          <a:p>
            <a:pPr marL="0" marR="0" lvl="0" indent="0" algn="ctr" rtl="0">
              <a:lnSpc>
                <a:spcPct val="100000"/>
              </a:lnSpc>
              <a:spcBef>
                <a:spcPts val="0"/>
              </a:spcBef>
              <a:spcAft>
                <a:spcPts val="0"/>
              </a:spcAft>
              <a:buNone/>
            </a:pPr>
            <a:endParaRPr lang="en-US" sz="1100" dirty="0">
              <a:solidFill>
                <a:srgbClr val="FF0000"/>
              </a:solidFill>
              <a:latin typeface="Segoe UI" panose="020B0502040204020203" pitchFamily="34" charset="0"/>
              <a:ea typeface="Quattrocento Sans"/>
              <a:cs typeface="Segoe UI" panose="020B0502040204020203" pitchFamily="34" charset="0"/>
              <a:sym typeface="Quattrocento Sans"/>
            </a:endParaRPr>
          </a:p>
          <a:p>
            <a:pPr algn="ctr"/>
            <a:r>
              <a:rPr lang="en-US" sz="1100" dirty="0">
                <a:solidFill>
                  <a:schemeClr val="lt1"/>
                </a:solidFill>
                <a:latin typeface="Segoe UI" panose="020B0502040204020203" pitchFamily="34" charset="0"/>
                <a:ea typeface="Quattrocento Sans"/>
                <a:cs typeface="Segoe UI" panose="020B0502040204020203" pitchFamily="34" charset="0"/>
                <a:sym typeface="Quattrocento Sans"/>
              </a:rPr>
              <a:t>The sales lift can be accredited to a </a:t>
            </a:r>
            <a:r>
              <a:rPr lang="en-US" sz="1100" dirty="0">
                <a:solidFill>
                  <a:schemeClr val="lt1"/>
                </a:solidFill>
                <a:latin typeface="Segoe UI" panose="020B0502040204020203" pitchFamily="34" charset="0"/>
                <a:cs typeface="Segoe UI" panose="020B0502040204020203" pitchFamily="34" charset="0"/>
              </a:rPr>
              <a:t>3.92</a:t>
            </a:r>
            <a:r>
              <a:rPr lang="en-US" sz="1100" dirty="0">
                <a:solidFill>
                  <a:schemeClr val="lt1"/>
                </a:solidFill>
                <a:latin typeface="Segoe UI" panose="020B0502040204020203" pitchFamily="34" charset="0"/>
                <a:cs typeface="Segoe UI" panose="020B0502040204020203" pitchFamily="34" charset="0"/>
                <a:sym typeface="Quattrocento Sans"/>
              </a:rPr>
              <a:t>% </a:t>
            </a:r>
            <a:r>
              <a:rPr lang="en-US" sz="1100" dirty="0">
                <a:solidFill>
                  <a:schemeClr val="lt1"/>
                </a:solidFill>
                <a:latin typeface="Segoe UI" panose="020B0502040204020203" pitchFamily="34" charset="0"/>
                <a:ea typeface="Quattrocento Sans"/>
                <a:cs typeface="Segoe UI" panose="020B0502040204020203" pitchFamily="34" charset="0"/>
                <a:sym typeface="Quattrocento Sans"/>
              </a:rPr>
              <a:t>boost in </a:t>
            </a:r>
            <a:r>
              <a:rPr lang="en-US" sz="1100" dirty="0">
                <a:solidFill>
                  <a:schemeClr val="lt1"/>
                </a:solidFill>
                <a:latin typeface="Segoe UI" panose="020B0502040204020203" pitchFamily="34" charset="0"/>
                <a:cs typeface="Segoe UI" panose="020B0502040204020203" pitchFamily="34" charset="0"/>
              </a:rPr>
              <a:t>Household Penetration and</a:t>
            </a:r>
            <a:r>
              <a:rPr lang="en-US" sz="1100" dirty="0">
                <a:solidFill>
                  <a:schemeClr val="lt1"/>
                </a:solidFill>
                <a:latin typeface="Segoe UI" panose="020B0502040204020203" pitchFamily="34" charset="0"/>
                <a:cs typeface="Segoe UI" panose="020B0502040204020203" pitchFamily="34" charset="0"/>
                <a:sym typeface="Quattrocento Sans"/>
              </a:rPr>
              <a:t> </a:t>
            </a:r>
            <a:r>
              <a:rPr lang="en-US" sz="1100" dirty="0">
                <a:solidFill>
                  <a:schemeClr val="lt1"/>
                </a:solidFill>
                <a:latin typeface="Segoe UI" panose="020B0502040204020203" pitchFamily="34" charset="0"/>
                <a:ea typeface="Quattrocento Sans"/>
                <a:cs typeface="Segoe UI" panose="020B0502040204020203" pitchFamily="34" charset="0"/>
                <a:sym typeface="Quattrocento Sans"/>
              </a:rPr>
              <a:t>a </a:t>
            </a:r>
            <a:r>
              <a:rPr lang="en-US" sz="1100" dirty="0">
                <a:solidFill>
                  <a:schemeClr val="lt1"/>
                </a:solidFill>
                <a:latin typeface="Segoe UI" panose="020B0502040204020203" pitchFamily="34" charset="0"/>
                <a:cs typeface="Segoe UI" panose="020B0502040204020203" pitchFamily="34" charset="0"/>
              </a:rPr>
              <a:t>3.04</a:t>
            </a:r>
            <a:r>
              <a:rPr lang="en-US" sz="1100" dirty="0">
                <a:solidFill>
                  <a:schemeClr val="lt1"/>
                </a:solidFill>
                <a:latin typeface="Segoe UI" panose="020B0502040204020203" pitchFamily="34" charset="0"/>
                <a:cs typeface="Segoe UI" panose="020B0502040204020203" pitchFamily="34" charset="0"/>
                <a:sym typeface="Quattrocento Sans"/>
              </a:rPr>
              <a:t>% </a:t>
            </a:r>
            <a:r>
              <a:rPr lang="en-US" sz="1100" dirty="0">
                <a:solidFill>
                  <a:schemeClr val="lt1"/>
                </a:solidFill>
                <a:latin typeface="Segoe UI" panose="020B0502040204020203" pitchFamily="34" charset="0"/>
                <a:ea typeface="Quattrocento Sans"/>
                <a:cs typeface="Segoe UI" panose="020B0502040204020203" pitchFamily="34" charset="0"/>
                <a:sym typeface="Quattrocento Sans"/>
              </a:rPr>
              <a:t>increase in </a:t>
            </a:r>
            <a:r>
              <a:rPr lang="en-US" sz="1100" dirty="0">
                <a:solidFill>
                  <a:schemeClr val="lt1"/>
                </a:solidFill>
                <a:latin typeface="Segoe UI" panose="020B0502040204020203" pitchFamily="34" charset="0"/>
                <a:cs typeface="Segoe UI" panose="020B0502040204020203" pitchFamily="34" charset="0"/>
              </a:rPr>
              <a:t>Purchase Occasions</a:t>
            </a:r>
            <a:r>
              <a:rPr lang="en-US" sz="1100" dirty="0">
                <a:solidFill>
                  <a:schemeClr val="lt1"/>
                </a:solidFill>
                <a:latin typeface="Segoe UI" panose="020B0502040204020203" pitchFamily="34" charset="0"/>
                <a:cs typeface="Segoe UI" panose="020B0502040204020203" pitchFamily="34" charset="0"/>
                <a:sym typeface="Quattrocento Sans"/>
              </a:rPr>
              <a:t>.</a:t>
            </a:r>
            <a:endParaRPr lang="en-US" sz="1100" dirty="0">
              <a:latin typeface="Segoe UI" panose="020B0502040204020203" pitchFamily="34" charset="0"/>
              <a:cs typeface="Segoe UI" panose="020B0502040204020203" pitchFamily="34" charset="0"/>
            </a:endParaRPr>
          </a:p>
        </p:txBody>
      </p:sp>
      <p:grpSp>
        <p:nvGrpSpPr>
          <p:cNvPr id="49" name="Group 48">
            <a:extLst>
              <a:ext uri="{FF2B5EF4-FFF2-40B4-BE49-F238E27FC236}">
                <a16:creationId xmlns:a16="http://schemas.microsoft.com/office/drawing/2014/main" id="{4CA8ADBB-9CAD-E7ED-A2DD-3A9A33C7A38F}"/>
              </a:ext>
            </a:extLst>
          </p:cNvPr>
          <p:cNvGrpSpPr/>
          <p:nvPr/>
        </p:nvGrpSpPr>
        <p:grpSpPr>
          <a:xfrm>
            <a:off x="7161942" y="1091713"/>
            <a:ext cx="1675935" cy="3020796"/>
            <a:chOff x="7173992" y="1196077"/>
            <a:chExt cx="1675935" cy="3020796"/>
          </a:xfrm>
        </p:grpSpPr>
        <p:sp>
          <p:nvSpPr>
            <p:cNvPr id="24" name="Rectángulo 23">
              <a:extLst>
                <a:ext uri="{FF2B5EF4-FFF2-40B4-BE49-F238E27FC236}">
                  <a16:creationId xmlns:a16="http://schemas.microsoft.com/office/drawing/2014/main" id="{009E221D-ADEB-44AB-B25A-DBC8852BC026}"/>
                </a:ext>
              </a:extLst>
            </p:cNvPr>
            <p:cNvSpPr/>
            <p:nvPr/>
          </p:nvSpPr>
          <p:spPr>
            <a:xfrm>
              <a:off x="7178324" y="1196077"/>
              <a:ext cx="1640822" cy="3020796"/>
            </a:xfrm>
            <a:prstGeom prst="rect">
              <a:avLst/>
            </a:prstGeom>
            <a:solidFill>
              <a:srgbClr val="3D97A8">
                <a:alpha val="7764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Conector recto 71">
              <a:extLst>
                <a:ext uri="{FF2B5EF4-FFF2-40B4-BE49-F238E27FC236}">
                  <a16:creationId xmlns:a16="http://schemas.microsoft.com/office/drawing/2014/main" id="{34B3DDCF-8AFC-AACB-8457-42DCF7A79F45}"/>
                </a:ext>
              </a:extLst>
            </p:cNvPr>
            <p:cNvCxnSpPr>
              <a:cxnSpLocks/>
            </p:cNvCxnSpPr>
            <p:nvPr/>
          </p:nvCxnSpPr>
          <p:spPr>
            <a:xfrm>
              <a:off x="7269480" y="1570003"/>
              <a:ext cx="143560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5" name="reach2">
              <a:extLst>
                <a:ext uri="{FF2B5EF4-FFF2-40B4-BE49-F238E27FC236}">
                  <a16:creationId xmlns:a16="http://schemas.microsoft.com/office/drawing/2014/main" id="{396192E6-D040-02CB-D5F4-53CF794CE465}"/>
                </a:ext>
              </a:extLst>
            </p:cNvPr>
            <p:cNvSpPr txBox="1">
              <a:spLocks/>
            </p:cNvSpPr>
            <p:nvPr/>
          </p:nvSpPr>
          <p:spPr>
            <a:xfrm>
              <a:off x="7207449" y="3449988"/>
              <a:ext cx="1642478" cy="2929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000" b="1" dirty="0">
                  <a:solidFill>
                    <a:srgbClr val="073763"/>
                  </a:solidFill>
                  <a:latin typeface="Montserrat"/>
                  <a:sym typeface="Montserrat"/>
                </a:rPr>
                <a:t>Reach</a:t>
              </a:r>
            </a:p>
            <a:p>
              <a:pPr algn="ctr">
                <a:buClr>
                  <a:schemeClr val="lt2"/>
                </a:buClr>
                <a:buSzPts val="2800"/>
              </a:pPr>
              <a:r>
                <a:rPr lang="en-US" sz="800" i="1" dirty="0">
                  <a:solidFill>
                    <a:schemeClr val="tx1">
                      <a:lumMod val="65000"/>
                      <a:lumOff val="35000"/>
                    </a:schemeClr>
                  </a:solidFill>
                  <a:latin typeface="Segoe UI" panose="020B0502040204020203" pitchFamily="34" charset="0"/>
                  <a:cs typeface="Segoe UI" panose="020B0502040204020203" pitchFamily="34" charset="0"/>
                  <a:sym typeface="Montserrat"/>
                </a:rPr>
                <a:t>Households</a:t>
              </a:r>
            </a:p>
          </p:txBody>
        </p:sp>
        <p:sp>
          <p:nvSpPr>
            <p:cNvPr id="37" name="reach1">
              <a:extLst>
                <a:ext uri="{FF2B5EF4-FFF2-40B4-BE49-F238E27FC236}">
                  <a16:creationId xmlns:a16="http://schemas.microsoft.com/office/drawing/2014/main" id="{ED056F4E-8BA4-847E-67E1-B73A53CDDEFA}"/>
                </a:ext>
              </a:extLst>
            </p:cNvPr>
            <p:cNvSpPr txBox="1">
              <a:spLocks/>
            </p:cNvSpPr>
            <p:nvPr/>
          </p:nvSpPr>
          <p:spPr>
            <a:xfrm>
              <a:off x="7182529" y="3159611"/>
              <a:ext cx="1642478" cy="2929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800" b="1" dirty="0">
                  <a:solidFill>
                    <a:schemeClr val="bg1"/>
                  </a:solidFill>
                  <a:latin typeface="Montserrat"/>
                  <a:sym typeface="Montserrat"/>
                </a:rPr>
                <a:t>6.3M</a:t>
              </a:r>
              <a:endParaRPr lang="en-US" sz="1000" b="1" dirty="0">
                <a:solidFill>
                  <a:srgbClr val="073763"/>
                </a:solidFill>
                <a:latin typeface="Montserrat"/>
                <a:sym typeface="Montserrat"/>
              </a:endParaRPr>
            </a:p>
          </p:txBody>
        </p:sp>
        <p:sp>
          <p:nvSpPr>
            <p:cNvPr id="74" name="freq2">
              <a:extLst>
                <a:ext uri="{FF2B5EF4-FFF2-40B4-BE49-F238E27FC236}">
                  <a16:creationId xmlns:a16="http://schemas.microsoft.com/office/drawing/2014/main" id="{1D53F510-76F4-8A7A-4857-2DE7E0E11247}"/>
                </a:ext>
              </a:extLst>
            </p:cNvPr>
            <p:cNvSpPr txBox="1">
              <a:spLocks/>
            </p:cNvSpPr>
            <p:nvPr/>
          </p:nvSpPr>
          <p:spPr>
            <a:xfrm>
              <a:off x="7173993" y="2678458"/>
              <a:ext cx="1642478" cy="2929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000" b="1" dirty="0">
                  <a:solidFill>
                    <a:srgbClr val="073763"/>
                  </a:solidFill>
                  <a:latin typeface="Montserrat"/>
                  <a:sym typeface="Montserrat"/>
                </a:rPr>
                <a:t>Frequency</a:t>
              </a:r>
            </a:p>
            <a:p>
              <a:pPr algn="ctr">
                <a:buClr>
                  <a:schemeClr val="lt2"/>
                </a:buClr>
                <a:buSzPts val="2800"/>
              </a:pPr>
              <a:r>
                <a:rPr lang="en-US" sz="800" i="1" dirty="0">
                  <a:solidFill>
                    <a:schemeClr val="tx1">
                      <a:lumMod val="65000"/>
                      <a:lumOff val="35000"/>
                    </a:schemeClr>
                  </a:solidFill>
                  <a:latin typeface="Segoe UI" panose="020B0502040204020203" pitchFamily="34" charset="0"/>
                  <a:cs typeface="Segoe UI" panose="020B0502040204020203" pitchFamily="34" charset="0"/>
                  <a:sym typeface="Montserrat"/>
                </a:rPr>
                <a:t>Average impressions per household</a:t>
              </a:r>
            </a:p>
          </p:txBody>
        </p:sp>
        <p:sp>
          <p:nvSpPr>
            <p:cNvPr id="36" name="freq1">
              <a:extLst>
                <a:ext uri="{FF2B5EF4-FFF2-40B4-BE49-F238E27FC236}">
                  <a16:creationId xmlns:a16="http://schemas.microsoft.com/office/drawing/2014/main" id="{759A25D8-3974-46D0-0639-00777027C2C2}"/>
                </a:ext>
              </a:extLst>
            </p:cNvPr>
            <p:cNvSpPr txBox="1">
              <a:spLocks/>
            </p:cNvSpPr>
            <p:nvPr/>
          </p:nvSpPr>
          <p:spPr>
            <a:xfrm>
              <a:off x="7177496" y="2363560"/>
              <a:ext cx="1642478" cy="2929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800" b="1" dirty="0">
                  <a:solidFill>
                    <a:schemeClr val="bg1"/>
                  </a:solidFill>
                  <a:latin typeface="Montserrat"/>
                  <a:sym typeface="Montserrat"/>
                </a:rPr>
                <a:t>1.6</a:t>
              </a:r>
              <a:endParaRPr lang="en-US" sz="1000" b="1" dirty="0">
                <a:solidFill>
                  <a:srgbClr val="073763"/>
                </a:solidFill>
                <a:latin typeface="Montserrat"/>
                <a:sym typeface="Montserrat"/>
              </a:endParaRPr>
            </a:p>
          </p:txBody>
        </p:sp>
        <p:sp>
          <p:nvSpPr>
            <p:cNvPr id="35" name="impression2">
              <a:extLst>
                <a:ext uri="{FF2B5EF4-FFF2-40B4-BE49-F238E27FC236}">
                  <a16:creationId xmlns:a16="http://schemas.microsoft.com/office/drawing/2014/main" id="{8C6EB563-C7CE-2992-231E-89CB35184395}"/>
                </a:ext>
              </a:extLst>
            </p:cNvPr>
            <p:cNvSpPr txBox="1">
              <a:spLocks/>
            </p:cNvSpPr>
            <p:nvPr/>
          </p:nvSpPr>
          <p:spPr>
            <a:xfrm>
              <a:off x="7177307" y="1955740"/>
              <a:ext cx="1642478" cy="2929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000" b="1" dirty="0">
                  <a:solidFill>
                    <a:srgbClr val="073763"/>
                  </a:solidFill>
                  <a:latin typeface="Montserrat"/>
                  <a:sym typeface="Montserrat"/>
                </a:rPr>
                <a:t>Impressions</a:t>
              </a:r>
            </a:p>
          </p:txBody>
        </p:sp>
        <p:sp>
          <p:nvSpPr>
            <p:cNvPr id="70" name="impression1">
              <a:extLst>
                <a:ext uri="{FF2B5EF4-FFF2-40B4-BE49-F238E27FC236}">
                  <a16:creationId xmlns:a16="http://schemas.microsoft.com/office/drawing/2014/main" id="{3DA9AC87-41C7-6BBC-4F8B-69ABA7231F0A}"/>
                </a:ext>
              </a:extLst>
            </p:cNvPr>
            <p:cNvSpPr txBox="1">
              <a:spLocks/>
            </p:cNvSpPr>
            <p:nvPr/>
          </p:nvSpPr>
          <p:spPr>
            <a:xfrm>
              <a:off x="7177496" y="1796519"/>
              <a:ext cx="1642478" cy="2929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800" b="1">
                  <a:solidFill>
                    <a:schemeClr val="bg1"/>
                  </a:solidFill>
                  <a:latin typeface="Montserrat"/>
                  <a:sym typeface="Montserrat"/>
                </a:rPr>
                <a:t>9.8M</a:t>
              </a:r>
              <a:endParaRPr lang="en-US" sz="1000" b="1" dirty="0">
                <a:solidFill>
                  <a:srgbClr val="073763"/>
                </a:solidFill>
                <a:latin typeface="Montserrat"/>
                <a:sym typeface="Montserrat"/>
              </a:endParaRPr>
            </a:p>
          </p:txBody>
        </p:sp>
        <p:sp>
          <p:nvSpPr>
            <p:cNvPr id="48" name="Google Shape;138;p23">
              <a:extLst>
                <a:ext uri="{FF2B5EF4-FFF2-40B4-BE49-F238E27FC236}">
                  <a16:creationId xmlns:a16="http://schemas.microsoft.com/office/drawing/2014/main" id="{B6BBE4E4-7C00-2061-E0EA-4565BF13137C}"/>
                </a:ext>
              </a:extLst>
            </p:cNvPr>
            <p:cNvSpPr txBox="1">
              <a:spLocks/>
            </p:cNvSpPr>
            <p:nvPr/>
          </p:nvSpPr>
          <p:spPr>
            <a:xfrm>
              <a:off x="7173992" y="1277048"/>
              <a:ext cx="1640823" cy="2929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200" b="1" dirty="0">
                  <a:solidFill>
                    <a:schemeClr val="bg1"/>
                  </a:solidFill>
                  <a:latin typeface="Montserrat"/>
                  <a:sym typeface="Montserrat"/>
                </a:rPr>
                <a:t>Audience Metrics</a:t>
              </a:r>
            </a:p>
          </p:txBody>
        </p:sp>
      </p:grpSp>
      <p:sp>
        <p:nvSpPr>
          <p:cNvPr id="15" name="Google Shape;320;p30">
            <a:extLst>
              <a:ext uri="{FF2B5EF4-FFF2-40B4-BE49-F238E27FC236}">
                <a16:creationId xmlns:a16="http://schemas.microsoft.com/office/drawing/2014/main" id="{CC61A061-4868-E164-7C38-D8C97BF71E74}"/>
              </a:ext>
            </a:extLst>
          </p:cNvPr>
          <p:cNvSpPr/>
          <p:nvPr/>
        </p:nvSpPr>
        <p:spPr>
          <a:xfrm>
            <a:off x="3293075" y="2201769"/>
            <a:ext cx="3732929" cy="9360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grpSp>
        <p:nvGrpSpPr>
          <p:cNvPr id="50" name="Group 49">
            <a:extLst>
              <a:ext uri="{FF2B5EF4-FFF2-40B4-BE49-F238E27FC236}">
                <a16:creationId xmlns:a16="http://schemas.microsoft.com/office/drawing/2014/main" id="{09B5F661-B9CE-6191-DF5B-D77DAD14F9F0}"/>
              </a:ext>
            </a:extLst>
          </p:cNvPr>
          <p:cNvGrpSpPr/>
          <p:nvPr/>
        </p:nvGrpSpPr>
        <p:grpSpPr>
          <a:xfrm>
            <a:off x="2368459" y="2201769"/>
            <a:ext cx="931637" cy="936000"/>
            <a:chOff x="2434791" y="1196076"/>
            <a:chExt cx="766800" cy="770391"/>
          </a:xfrm>
        </p:grpSpPr>
        <p:sp>
          <p:nvSpPr>
            <p:cNvPr id="11" name="Google Shape;336;p30">
              <a:extLst>
                <a:ext uri="{FF2B5EF4-FFF2-40B4-BE49-F238E27FC236}">
                  <a16:creationId xmlns:a16="http://schemas.microsoft.com/office/drawing/2014/main" id="{7DF44E34-F490-D303-E561-CEAFAD4E7C7F}"/>
                </a:ext>
              </a:extLst>
            </p:cNvPr>
            <p:cNvSpPr/>
            <p:nvPr/>
          </p:nvSpPr>
          <p:spPr>
            <a:xfrm>
              <a:off x="2434791" y="1196076"/>
              <a:ext cx="766800" cy="77039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37;p30">
              <a:extLst>
                <a:ext uri="{FF2B5EF4-FFF2-40B4-BE49-F238E27FC236}">
                  <a16:creationId xmlns:a16="http://schemas.microsoft.com/office/drawing/2014/main" id="{65E3680F-E3FA-CA32-18BC-8CDAC38E1290}"/>
                </a:ext>
              </a:extLst>
            </p:cNvPr>
            <p:cNvSpPr/>
            <p:nvPr/>
          </p:nvSpPr>
          <p:spPr>
            <a:xfrm>
              <a:off x="2634541" y="1386413"/>
              <a:ext cx="367200" cy="367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338;p30">
              <a:extLst>
                <a:ext uri="{FF2B5EF4-FFF2-40B4-BE49-F238E27FC236}">
                  <a16:creationId xmlns:a16="http://schemas.microsoft.com/office/drawing/2014/main" id="{058FB863-8F78-AD93-3E70-E4E32E2B303A}"/>
                </a:ext>
              </a:extLst>
            </p:cNvPr>
            <p:cNvSpPr/>
            <p:nvPr/>
          </p:nvSpPr>
          <p:spPr>
            <a:xfrm>
              <a:off x="2667654" y="1450334"/>
              <a:ext cx="281086" cy="239338"/>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rgbClr val="435D74"/>
                </a:solidFill>
              </a:endParaRPr>
            </a:p>
          </p:txBody>
        </p:sp>
      </p:grpSp>
      <p:sp>
        <p:nvSpPr>
          <p:cNvPr id="27" name="Google Shape;155;p23">
            <a:extLst>
              <a:ext uri="{FF2B5EF4-FFF2-40B4-BE49-F238E27FC236}">
                <a16:creationId xmlns:a16="http://schemas.microsoft.com/office/drawing/2014/main" id="{084A6A12-9322-746D-3301-7EBF68DF5C95}"/>
              </a:ext>
            </a:extLst>
          </p:cNvPr>
          <p:cNvSpPr/>
          <p:nvPr/>
        </p:nvSpPr>
        <p:spPr>
          <a:xfrm rot="5400000">
            <a:off x="4642338" y="2640939"/>
            <a:ext cx="828000" cy="4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56" name="Group 55">
            <a:extLst>
              <a:ext uri="{FF2B5EF4-FFF2-40B4-BE49-F238E27FC236}">
                <a16:creationId xmlns:a16="http://schemas.microsoft.com/office/drawing/2014/main" id="{DD174085-7B53-F65F-2490-818FCDEC6FB3}"/>
              </a:ext>
            </a:extLst>
          </p:cNvPr>
          <p:cNvGrpSpPr/>
          <p:nvPr/>
        </p:nvGrpSpPr>
        <p:grpSpPr>
          <a:xfrm>
            <a:off x="5210098" y="2201771"/>
            <a:ext cx="1764000" cy="923571"/>
            <a:chOff x="5081458" y="1191716"/>
            <a:chExt cx="1764000" cy="923571"/>
          </a:xfrm>
        </p:grpSpPr>
        <p:sp>
          <p:nvSpPr>
            <p:cNvPr id="41" name="Google Shape;138;p23">
              <a:extLst>
                <a:ext uri="{FF2B5EF4-FFF2-40B4-BE49-F238E27FC236}">
                  <a16:creationId xmlns:a16="http://schemas.microsoft.com/office/drawing/2014/main" id="{40F07878-4770-5898-160C-005E2FE2963F}"/>
                </a:ext>
              </a:extLst>
            </p:cNvPr>
            <p:cNvSpPr txBox="1">
              <a:spLocks/>
            </p:cNvSpPr>
            <p:nvPr/>
          </p:nvSpPr>
          <p:spPr>
            <a:xfrm>
              <a:off x="5081458" y="1943827"/>
              <a:ext cx="1764000" cy="171460"/>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800" i="1" dirty="0">
                  <a:solidFill>
                    <a:schemeClr val="tx1">
                      <a:lumMod val="65000"/>
                      <a:lumOff val="35000"/>
                    </a:schemeClr>
                  </a:solidFill>
                  <a:latin typeface="Segoe UI" panose="020B0502040204020203" pitchFamily="34" charset="0"/>
                  <a:cs typeface="Segoe UI" panose="020B0502040204020203" pitchFamily="34" charset="0"/>
                  <a:sym typeface="Montserrat"/>
                </a:rPr>
                <a:t>Exposed vs. Control</a:t>
              </a:r>
            </a:p>
          </p:txBody>
        </p:sp>
        <p:sp>
          <p:nvSpPr>
            <p:cNvPr id="42" name="penetrationLabelTextBox">
              <a:extLst>
                <a:ext uri="{FF2B5EF4-FFF2-40B4-BE49-F238E27FC236}">
                  <a16:creationId xmlns:a16="http://schemas.microsoft.com/office/drawing/2014/main" id="{24E161E8-8EB0-3ABE-0ABC-95C67FBFF1F1}"/>
                </a:ext>
              </a:extLst>
            </p:cNvPr>
            <p:cNvSpPr txBox="1">
              <a:spLocks/>
            </p:cNvSpPr>
            <p:nvPr/>
          </p:nvSpPr>
          <p:spPr>
            <a:xfrm>
              <a:off x="5081458" y="1583757"/>
              <a:ext cx="1764000" cy="459515"/>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100" b="1" i="0" u="none" strike="noStrike" cap="none">
                  <a:solidFill>
                    <a:srgbClr val="073763"/>
                  </a:solidFill>
                  <a:latin typeface="Montserrat"/>
                  <a:ea typeface="Montserrat"/>
                  <a:cs typeface="Montserrat"/>
                  <a:sym typeface="Montserrat"/>
                </a:rPr>
                <a:t>Household Penetration</a:t>
              </a:r>
              <a:endParaRPr lang="en-US" sz="800" i="1" dirty="0">
                <a:solidFill>
                  <a:schemeClr val="tx1">
                    <a:lumMod val="65000"/>
                    <a:lumOff val="35000"/>
                  </a:schemeClr>
                </a:solidFill>
                <a:latin typeface="Segoe UI" panose="020B0502040204020203" pitchFamily="34" charset="0"/>
                <a:cs typeface="Segoe UI" panose="020B0502040204020203" pitchFamily="34" charset="0"/>
                <a:sym typeface="Montserrat"/>
              </a:endParaRPr>
            </a:p>
          </p:txBody>
        </p:sp>
        <p:sp>
          <p:nvSpPr>
            <p:cNvPr id="55" name="penetrationNorms">
              <a:extLst>
                <a:ext uri="{FF2B5EF4-FFF2-40B4-BE49-F238E27FC236}">
                  <a16:creationId xmlns:a16="http://schemas.microsoft.com/office/drawing/2014/main" id="{4CB6A41C-DB54-44E3-6E4B-DB6F5E2312F3}"/>
                </a:ext>
              </a:extLst>
            </p:cNvPr>
            <p:cNvSpPr txBox="1">
              <a:spLocks/>
            </p:cNvSpPr>
            <p:nvPr/>
          </p:nvSpPr>
          <p:spPr>
            <a:xfrm>
              <a:off x="5081458" y="1449580"/>
              <a:ext cx="1764000" cy="1787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200">
                  <a:solidFill>
                    <a:schemeClr val="bg1"/>
                  </a:solidFill>
                  <a:latin typeface="Montserrat"/>
                  <a:sym typeface="Montserrat"/>
                </a:rPr>
                <a:t>1.1x Norms</a:t>
              </a:r>
              <a:endParaRPr lang="en-US" sz="400" i="1" dirty="0">
                <a:solidFill>
                  <a:schemeClr val="tx1">
                    <a:lumMod val="65000"/>
                    <a:lumOff val="35000"/>
                  </a:schemeClr>
                </a:solidFill>
                <a:latin typeface=""/>
                <a:sym typeface="Montserrat"/>
              </a:endParaRPr>
            </a:p>
          </p:txBody>
        </p:sp>
        <p:sp>
          <p:nvSpPr>
            <p:cNvPr id="43" name="penetrationTextBox">
              <a:extLst>
                <a:ext uri="{FF2B5EF4-FFF2-40B4-BE49-F238E27FC236}">
                  <a16:creationId xmlns:a16="http://schemas.microsoft.com/office/drawing/2014/main" id="{B51C1AD4-5B1A-6237-4BE6-B1A816088C8E}"/>
                </a:ext>
              </a:extLst>
            </p:cNvPr>
            <p:cNvSpPr txBox="1">
              <a:spLocks/>
            </p:cNvSpPr>
            <p:nvPr/>
          </p:nvSpPr>
          <p:spPr>
            <a:xfrm>
              <a:off x="5081458" y="1191716"/>
              <a:ext cx="1764000" cy="294587"/>
            </a:xfrm>
            <a:prstGeom prst="rect">
              <a:avLst/>
            </a:prstGeom>
            <a:noFill/>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2000" b="1">
                  <a:solidFill>
                    <a:schemeClr val="bg1"/>
                  </a:solidFill>
                  <a:latin typeface="Montserrat"/>
                  <a:sym typeface="Montserrat"/>
                </a:rPr>
                <a:t>+3.92%</a:t>
              </a:r>
              <a:endParaRPr lang="en-US" sz="800" i="1" dirty="0">
                <a:solidFill>
                  <a:schemeClr val="tx1">
                    <a:lumMod val="65000"/>
                    <a:lumOff val="35000"/>
                  </a:schemeClr>
                </a:solidFill>
                <a:latin typeface=""/>
                <a:sym typeface="Montserrat"/>
              </a:endParaRPr>
            </a:p>
          </p:txBody>
        </p:sp>
      </p:grpSp>
      <p:grpSp>
        <p:nvGrpSpPr>
          <p:cNvPr id="73" name="Group 72">
            <a:extLst>
              <a:ext uri="{FF2B5EF4-FFF2-40B4-BE49-F238E27FC236}">
                <a16:creationId xmlns:a16="http://schemas.microsoft.com/office/drawing/2014/main" id="{A4303728-DF06-A9EA-0252-AF12DE82FBB3}"/>
              </a:ext>
            </a:extLst>
          </p:cNvPr>
          <p:cNvGrpSpPr/>
          <p:nvPr/>
        </p:nvGrpSpPr>
        <p:grpSpPr>
          <a:xfrm>
            <a:off x="3235720" y="2201771"/>
            <a:ext cx="1912692" cy="934450"/>
            <a:chOff x="3263184" y="1506859"/>
            <a:chExt cx="1912692" cy="934450"/>
          </a:xfrm>
        </p:grpSpPr>
        <p:sp>
          <p:nvSpPr>
            <p:cNvPr id="45" name="Google Shape;138;p23">
              <a:extLst>
                <a:ext uri="{FF2B5EF4-FFF2-40B4-BE49-F238E27FC236}">
                  <a16:creationId xmlns:a16="http://schemas.microsoft.com/office/drawing/2014/main" id="{6B68C30F-F273-29D4-ECB0-189F14564B23}"/>
                </a:ext>
              </a:extLst>
            </p:cNvPr>
            <p:cNvSpPr txBox="1">
              <a:spLocks/>
            </p:cNvSpPr>
            <p:nvPr/>
          </p:nvSpPr>
          <p:spPr>
            <a:xfrm>
              <a:off x="3264512" y="1937309"/>
              <a:ext cx="1911364" cy="5040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100" b="1" dirty="0">
                  <a:solidFill>
                    <a:srgbClr val="073763"/>
                  </a:solidFill>
                  <a:latin typeface="Montserrat"/>
                  <a:sym typeface="Montserrat"/>
                </a:rPr>
                <a:t>Average Sales</a:t>
              </a:r>
            </a:p>
            <a:p>
              <a:pPr algn="ctr">
                <a:buClr>
                  <a:schemeClr val="lt2"/>
                </a:buClr>
                <a:buSzPts val="2800"/>
              </a:pPr>
              <a:r>
                <a:rPr lang="en-US" sz="1100" b="1" dirty="0">
                  <a:solidFill>
                    <a:srgbClr val="073763"/>
                  </a:solidFill>
                  <a:latin typeface="Montserrat"/>
                  <a:sym typeface="Montserrat"/>
                </a:rPr>
                <a:t>per Household</a:t>
              </a:r>
            </a:p>
            <a:p>
              <a:pPr algn="ctr">
                <a:buClr>
                  <a:schemeClr val="lt2"/>
                </a:buClr>
                <a:buSzPts val="2800"/>
              </a:pPr>
              <a:r>
                <a:rPr lang="en-US" sz="800" i="1" dirty="0">
                  <a:solidFill>
                    <a:schemeClr val="tx1">
                      <a:lumMod val="65000"/>
                      <a:lumOff val="35000"/>
                    </a:schemeClr>
                  </a:solidFill>
                  <a:latin typeface="Segoe UI" panose="020B0502040204020203" pitchFamily="34" charset="0"/>
                  <a:cs typeface="Segoe UI" panose="020B0502040204020203" pitchFamily="34" charset="0"/>
                  <a:sym typeface="Montserrat"/>
                </a:rPr>
                <a:t>Exposed vs. Control</a:t>
              </a:r>
            </a:p>
          </p:txBody>
        </p:sp>
        <p:sp>
          <p:nvSpPr>
            <p:cNvPr id="46" name="avgSales">
              <a:extLst>
                <a:ext uri="{FF2B5EF4-FFF2-40B4-BE49-F238E27FC236}">
                  <a16:creationId xmlns:a16="http://schemas.microsoft.com/office/drawing/2014/main" id="{552D20F7-1236-1530-7F3E-FD42AFE03813}"/>
                </a:ext>
              </a:extLst>
            </p:cNvPr>
            <p:cNvSpPr txBox="1">
              <a:spLocks/>
            </p:cNvSpPr>
            <p:nvPr/>
          </p:nvSpPr>
          <p:spPr>
            <a:xfrm>
              <a:off x="3263184" y="1506859"/>
              <a:ext cx="1912692" cy="294587"/>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2000" b="1">
                  <a:solidFill>
                    <a:schemeClr val="bg1"/>
                  </a:solidFill>
                  <a:latin typeface="Montserrat"/>
                  <a:sym typeface="Montserrat"/>
                </a:rPr>
                <a:t>+6.74%</a:t>
              </a:r>
              <a:endParaRPr lang="en-US" sz="800" i="1" dirty="0">
                <a:solidFill>
                  <a:schemeClr val="tx1">
                    <a:lumMod val="65000"/>
                    <a:lumOff val="35000"/>
                  </a:schemeClr>
                </a:solidFill>
                <a:latin typeface=""/>
                <a:sym typeface="Montserrat"/>
              </a:endParaRPr>
            </a:p>
          </p:txBody>
        </p:sp>
        <p:sp>
          <p:nvSpPr>
            <p:cNvPr id="54" name="avgSalesNorms">
              <a:extLst>
                <a:ext uri="{FF2B5EF4-FFF2-40B4-BE49-F238E27FC236}">
                  <a16:creationId xmlns:a16="http://schemas.microsoft.com/office/drawing/2014/main" id="{8E8F7558-C288-DFA4-7D2F-D09F2F285A8E}"/>
                </a:ext>
              </a:extLst>
            </p:cNvPr>
            <p:cNvSpPr txBox="1">
              <a:spLocks/>
            </p:cNvSpPr>
            <p:nvPr/>
          </p:nvSpPr>
          <p:spPr>
            <a:xfrm>
              <a:off x="3263184" y="1774696"/>
              <a:ext cx="1912692" cy="17874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200">
                  <a:solidFill>
                    <a:schemeClr val="bg1"/>
                  </a:solidFill>
                  <a:latin typeface="Montserrat"/>
                  <a:sym typeface="Montserrat"/>
                </a:rPr>
                <a:t>1.0x Norms</a:t>
              </a:r>
              <a:endParaRPr lang="en-US" sz="400" i="1" dirty="0">
                <a:solidFill>
                  <a:schemeClr val="tx1">
                    <a:lumMod val="65000"/>
                    <a:lumOff val="35000"/>
                  </a:schemeClr>
                </a:solidFill>
                <a:latin typeface=""/>
                <a:sym typeface="Montserrat"/>
              </a:endParaRPr>
            </a:p>
          </p:txBody>
        </p:sp>
      </p:grpSp>
    </p:spTree>
    <p:extLst>
      <p:ext uri="{BB962C8B-B14F-4D97-AF65-F5344CB8AC3E}">
        <p14:creationId xmlns:p14="http://schemas.microsoft.com/office/powerpoint/2010/main" val="3867453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6">
            <a:extLst>
              <a:ext uri="{FF2B5EF4-FFF2-40B4-BE49-F238E27FC236}">
                <a16:creationId xmlns:a16="http://schemas.microsoft.com/office/drawing/2014/main" id="{C7B0710A-E1EE-20E0-CE17-7B9BBA2B9468}"/>
              </a:ext>
            </a:extLst>
          </p:cNvPr>
          <p:cNvSpPr txBox="1"/>
          <p:nvPr/>
        </p:nvSpPr>
        <p:spPr>
          <a:xfrm>
            <a:off x="2418430" y="4111992"/>
            <a:ext cx="6725570" cy="669414"/>
          </a:xfrm>
          <a:prstGeom prst="rect">
            <a:avLst/>
          </a:prstGeom>
          <a:noFill/>
        </p:spPr>
        <p:txBody>
          <a:bodyPr wrap="square" rtlCol="0">
            <a:spAutoFit/>
          </a:bodyPr>
          <a:lstStyle/>
          <a:p>
            <a:pPr>
              <a:spcAft>
                <a:spcPts val="300"/>
              </a:spcAft>
            </a:pPr>
            <a:r>
              <a:rPr lang="en-US" sz="750" b="1" kern="1200" dirty="0">
                <a:solidFill>
                  <a:prstClr val="black"/>
                </a:solidFill>
                <a:latin typeface="+mj-lt"/>
                <a:ea typeface="+mn-ea"/>
                <a:cs typeface="Calibri" panose="020F0502020204030204" pitchFamily="34" charset="0"/>
              </a:rPr>
              <a:t>Sales per Buying Occasion ($): </a:t>
            </a:r>
            <a:r>
              <a:rPr lang="en-US" sz="750" kern="1200" dirty="0">
                <a:solidFill>
                  <a:prstClr val="black"/>
                </a:solidFill>
                <a:latin typeface="+mj-lt"/>
                <a:ea typeface="+mn-ea"/>
                <a:cs typeface="Calibri" panose="020F0502020204030204" pitchFamily="34" charset="0"/>
              </a:rPr>
              <a:t>Average amount spent per purchase during the measurement period</a:t>
            </a:r>
          </a:p>
          <a:p>
            <a:pPr>
              <a:spcAft>
                <a:spcPts val="300"/>
              </a:spcAft>
            </a:pPr>
            <a:r>
              <a:rPr lang="en-US" sz="750" b="1" kern="1200" dirty="0">
                <a:solidFill>
                  <a:prstClr val="black"/>
                </a:solidFill>
                <a:latin typeface="+mj-lt"/>
                <a:ea typeface="+mn-ea"/>
                <a:cs typeface="Calibri" panose="020F0502020204030204" pitchFamily="34" charset="0"/>
              </a:rPr>
              <a:t>Household Penetration (%): </a:t>
            </a:r>
            <a:r>
              <a:rPr lang="en-US" sz="750" kern="1200" dirty="0">
                <a:solidFill>
                  <a:prstClr val="black"/>
                </a:solidFill>
                <a:latin typeface="+mj-lt"/>
                <a:ea typeface="+mn-ea"/>
                <a:cs typeface="Calibri" panose="020F0502020204030204" pitchFamily="34" charset="0"/>
              </a:rPr>
              <a:t>Percentage of the sample population that made any purchases of the brand/product during the measurement period</a:t>
            </a:r>
          </a:p>
          <a:p>
            <a:pPr>
              <a:spcAft>
                <a:spcPts val="300"/>
              </a:spcAft>
            </a:pPr>
            <a:r>
              <a:rPr lang="en-US" sz="750" b="1" kern="1200" dirty="0">
                <a:solidFill>
                  <a:prstClr val="black"/>
                </a:solidFill>
                <a:latin typeface="+mj-lt"/>
                <a:ea typeface="+mn-ea"/>
                <a:cs typeface="Calibri" panose="020F0502020204030204" pitchFamily="34" charset="0"/>
              </a:rPr>
              <a:t>Purchase Occasions: </a:t>
            </a:r>
            <a:r>
              <a:rPr lang="en-US" sz="750" kern="1200" dirty="0">
                <a:solidFill>
                  <a:prstClr val="black"/>
                </a:solidFill>
                <a:latin typeface="+mj-lt"/>
                <a:ea typeface="+mn-ea"/>
                <a:cs typeface="Calibri" panose="020F0502020204030204" pitchFamily="34" charset="0"/>
              </a:rPr>
              <a:t>Average number of purchases by a buyer during the measurement period</a:t>
            </a:r>
          </a:p>
          <a:p>
            <a:pPr>
              <a:spcAft>
                <a:spcPts val="300"/>
              </a:spcAft>
            </a:pPr>
            <a:r>
              <a:rPr lang="en-US" sz="750" b="1" kern="1200" dirty="0">
                <a:solidFill>
                  <a:prstClr val="black"/>
                </a:solidFill>
                <a:latin typeface="+mj-lt"/>
                <a:ea typeface="+mn-ea"/>
                <a:cs typeface="Calibri" panose="020F0502020204030204" pitchFamily="34" charset="0"/>
              </a:rPr>
              <a:t>Sales Rate ($): </a:t>
            </a:r>
            <a:r>
              <a:rPr lang="en-US" sz="750" kern="1200" dirty="0">
                <a:solidFill>
                  <a:prstClr val="black"/>
                </a:solidFill>
                <a:latin typeface="+mj-lt"/>
                <a:ea typeface="+mn-ea"/>
                <a:cs typeface="Calibri" panose="020F0502020204030204" pitchFamily="34" charset="0"/>
              </a:rPr>
              <a:t>Average dollars spent per buyer during the measurement period</a:t>
            </a:r>
          </a:p>
        </p:txBody>
      </p:sp>
      <p:sp>
        <p:nvSpPr>
          <p:cNvPr id="16" name="TextBox 6">
            <a:extLst>
              <a:ext uri="{FF2B5EF4-FFF2-40B4-BE49-F238E27FC236}">
                <a16:creationId xmlns:a16="http://schemas.microsoft.com/office/drawing/2014/main" id="{603D6163-230F-7E6A-9A1A-FF0FC5F0DFDC}"/>
              </a:ext>
            </a:extLst>
          </p:cNvPr>
          <p:cNvSpPr txBox="1"/>
          <p:nvPr/>
        </p:nvSpPr>
        <p:spPr>
          <a:xfrm>
            <a:off x="2417720" y="3962647"/>
            <a:ext cx="6725570" cy="207749"/>
          </a:xfrm>
          <a:prstGeom prst="rect">
            <a:avLst/>
          </a:prstGeom>
          <a:noFill/>
        </p:spPr>
        <p:txBody>
          <a:bodyPr wrap="square" rtlCol="0">
            <a:spAutoFit/>
          </a:bodyPr>
          <a:lstStyle/>
          <a:p>
            <a:pPr>
              <a:spcAft>
                <a:spcPts val="300"/>
              </a:spcAft>
            </a:pPr>
            <a:r>
              <a:rPr lang="en-US" sz="750" b="1" kern="1200" dirty="0">
                <a:solidFill>
                  <a:prstClr val="black"/>
                </a:solidFill>
                <a:latin typeface="+mj-lt"/>
                <a:ea typeface="+mn-ea"/>
                <a:cs typeface="Calibri" panose="020F0502020204030204" pitchFamily="34" charset="0"/>
              </a:rPr>
              <a:t>Average Sales per Household ($): </a:t>
            </a:r>
            <a:r>
              <a:rPr lang="en-US" sz="750" kern="1200" dirty="0">
                <a:solidFill>
                  <a:prstClr val="black"/>
                </a:solidFill>
                <a:latin typeface="+mj-lt"/>
                <a:ea typeface="+mn-ea"/>
                <a:cs typeface="Calibri" panose="020F0502020204030204" pitchFamily="34" charset="0"/>
              </a:rPr>
              <a:t>Total dollars spent per household during the measurement period.  This average includes all buyers and non-buyers.</a:t>
            </a:r>
          </a:p>
        </p:txBody>
      </p:sp>
      <p:sp>
        <p:nvSpPr>
          <p:cNvPr id="17" name="Rectángulo 16">
            <a:extLst>
              <a:ext uri="{FF2B5EF4-FFF2-40B4-BE49-F238E27FC236}">
                <a16:creationId xmlns:a16="http://schemas.microsoft.com/office/drawing/2014/main" id="{C4BC59ED-134E-4CE4-E0EE-DA7CFA9EC6E8}"/>
              </a:ext>
            </a:extLst>
          </p:cNvPr>
          <p:cNvSpPr/>
          <p:nvPr/>
        </p:nvSpPr>
        <p:spPr>
          <a:xfrm>
            <a:off x="457452" y="4279392"/>
            <a:ext cx="1728216" cy="502920"/>
          </a:xfrm>
          <a:prstGeom prst="rect">
            <a:avLst/>
          </a:prstGeom>
          <a:solidFill>
            <a:srgbClr val="073763"/>
          </a:solidFill>
          <a:ln>
            <a:solidFill>
              <a:srgbClr val="0737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138;p23">
            <a:extLst>
              <a:ext uri="{FF2B5EF4-FFF2-40B4-BE49-F238E27FC236}">
                <a16:creationId xmlns:a16="http://schemas.microsoft.com/office/drawing/2014/main" id="{F16E323C-D724-5211-AF09-D814C855AC27}"/>
              </a:ext>
            </a:extLst>
          </p:cNvPr>
          <p:cNvSpPr txBox="1">
            <a:spLocks/>
          </p:cNvSpPr>
          <p:nvPr/>
        </p:nvSpPr>
        <p:spPr>
          <a:xfrm>
            <a:off x="189300" y="239680"/>
            <a:ext cx="2010600" cy="108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lt2"/>
              </a:buClr>
              <a:buSzPts val="2800"/>
            </a:pPr>
            <a:r>
              <a:rPr lang="en-US" sz="2400" b="1" dirty="0">
                <a:solidFill>
                  <a:schemeClr val="lt1"/>
                </a:solidFill>
                <a:latin typeface="Montserrat"/>
                <a:sym typeface="Montserrat"/>
              </a:rPr>
              <a:t>Sales Effect Summary</a:t>
            </a:r>
          </a:p>
        </p:txBody>
      </p:sp>
      <p:sp>
        <p:nvSpPr>
          <p:cNvPr id="6" name="Google Shape;139;p23">
            <a:extLst>
              <a:ext uri="{FF2B5EF4-FFF2-40B4-BE49-F238E27FC236}">
                <a16:creationId xmlns:a16="http://schemas.microsoft.com/office/drawing/2014/main" id="{D81056F7-50A6-53CB-6434-9F83421D74D9}"/>
              </a:ext>
            </a:extLst>
          </p:cNvPr>
          <p:cNvSpPr/>
          <p:nvPr/>
        </p:nvSpPr>
        <p:spPr>
          <a:xfrm>
            <a:off x="476266" y="1325680"/>
            <a:ext cx="20106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 name="TextBox 6">
            <a:extLst>
              <a:ext uri="{FF2B5EF4-FFF2-40B4-BE49-F238E27FC236}">
                <a16:creationId xmlns:a16="http://schemas.microsoft.com/office/drawing/2014/main" id="{6E77797D-09C1-002E-D2F0-D1096EAB4089}"/>
              </a:ext>
            </a:extLst>
          </p:cNvPr>
          <p:cNvSpPr txBox="1"/>
          <p:nvPr/>
        </p:nvSpPr>
        <p:spPr>
          <a:xfrm>
            <a:off x="0" y="1969117"/>
            <a:ext cx="2158162" cy="1785104"/>
          </a:xfrm>
          <a:prstGeom prst="rect">
            <a:avLst/>
          </a:prstGeom>
          <a:noFill/>
        </p:spPr>
        <p:txBody>
          <a:bodyPr wrap="square" rtlCol="0">
            <a:spAutoFit/>
          </a:bodyPr>
          <a:lstStyle/>
          <a:p>
            <a:pPr algn="ctr"/>
            <a:r>
              <a:rPr lang="en-US" sz="1100" dirty="0">
                <a:solidFill>
                  <a:schemeClr val="lt1"/>
                </a:solidFill>
                <a:latin typeface="Segoe UI" panose="020B0502040204020203" pitchFamily="34" charset="0"/>
                <a:ea typeface="Quattrocento Sans"/>
                <a:cs typeface="Segoe UI" panose="020B0502040204020203" pitchFamily="34" charset="0"/>
                <a:sym typeface="Quattrocento Sans"/>
              </a:rPr>
              <a:t>Exposed households saw an increase of 6.74% in Average Sales per Household. </a:t>
            </a:r>
          </a:p>
          <a:p>
            <a:pPr algn="ctr"/>
            <a:endParaRPr lang="en-US" sz="1100" dirty="0">
              <a:solidFill>
                <a:schemeClr val="lt1"/>
              </a:solidFill>
              <a:latin typeface="Segoe UI" panose="020B0502040204020203" pitchFamily="34" charset="0"/>
              <a:ea typeface="Quattrocento Sans"/>
              <a:cs typeface="Segoe UI" panose="020B0502040204020203" pitchFamily="34" charset="0"/>
              <a:sym typeface="Quattrocento Sans"/>
            </a:endParaRPr>
          </a:p>
          <a:p>
            <a:pPr lvl="0" algn="ctr"/>
            <a:r>
              <a:rPr lang="en-US" sz="1100" dirty="0">
                <a:solidFill>
                  <a:schemeClr val="lt1"/>
                </a:solidFill>
                <a:latin typeface="Segoe UI" panose="020B0502040204020203" pitchFamily="34" charset="0"/>
                <a:ea typeface="Quattrocento Sans"/>
                <a:cs typeface="Segoe UI" panose="020B0502040204020203" pitchFamily="34" charset="0"/>
                <a:sym typeface="Quattrocento Sans"/>
              </a:rPr>
              <a:t>This lift can be attributed to considerable lifts in Household Penetration and Purchase Occasions.</a:t>
            </a:r>
          </a:p>
          <a:p>
            <a:pPr algn="ctr"/>
            <a:endParaRPr lang="en-US" sz="1100" dirty="0">
              <a:solidFill>
                <a:schemeClr val="lt1"/>
              </a:solidFill>
              <a:latin typeface="Segoe UI" panose="020B0502040204020203" pitchFamily="34" charset="0"/>
              <a:ea typeface="Quattrocento Sans"/>
              <a:cs typeface="Segoe UI" panose="020B0502040204020203" pitchFamily="34" charset="0"/>
              <a:sym typeface="Quattrocento Sans"/>
            </a:endParaRPr>
          </a:p>
          <a:p>
            <a:pPr marL="0" marR="0" lvl="0" indent="0" algn="ctr" rtl="0">
              <a:lnSpc>
                <a:spcPct val="100000"/>
              </a:lnSpc>
              <a:spcBef>
                <a:spcPts val="0"/>
              </a:spcBef>
              <a:spcAft>
                <a:spcPts val="0"/>
              </a:spcAft>
              <a:buNone/>
            </a:pPr>
            <a:endParaRPr lang="en-US" sz="1100" b="1" i="0" u="none" strike="noStrike" cap="none" dirty="0">
              <a:solidFill>
                <a:srgbClr val="FF0000"/>
              </a:solidFill>
              <a:highlight>
                <a:srgbClr val="FF00FF"/>
              </a:highlight>
              <a:latin typeface="Segoe UI" panose="020B0502040204020203" pitchFamily="34" charset="0"/>
              <a:ea typeface="Quattrocento Sans"/>
              <a:cs typeface="Segoe UI" panose="020B0502040204020203" pitchFamily="34" charset="0"/>
              <a:sym typeface="Quattrocento Sans"/>
            </a:endParaRPr>
          </a:p>
        </p:txBody>
      </p:sp>
      <p:sp>
        <p:nvSpPr>
          <p:cNvPr id="4" name="Google Shape;138;p23">
            <a:extLst>
              <a:ext uri="{FF2B5EF4-FFF2-40B4-BE49-F238E27FC236}">
                <a16:creationId xmlns:a16="http://schemas.microsoft.com/office/drawing/2014/main" id="{4A95290E-50D4-4B23-EBD9-17770BA8D7BB}"/>
              </a:ext>
            </a:extLst>
          </p:cNvPr>
          <p:cNvSpPr txBox="1">
            <a:spLocks/>
          </p:cNvSpPr>
          <p:nvPr/>
        </p:nvSpPr>
        <p:spPr>
          <a:xfrm>
            <a:off x="2420526" y="220114"/>
            <a:ext cx="3359979" cy="2929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2"/>
              </a:buClr>
              <a:buSzPts val="2800"/>
            </a:pPr>
            <a:r>
              <a:rPr lang="en-US" sz="1800" b="1" dirty="0">
                <a:solidFill>
                  <a:srgbClr val="073763"/>
                </a:solidFill>
                <a:latin typeface="Montserrat"/>
                <a:sym typeface="Montserrat"/>
              </a:rPr>
              <a:t>Sales Lift</a:t>
            </a:r>
          </a:p>
        </p:txBody>
      </p:sp>
      <p:sp>
        <p:nvSpPr>
          <p:cNvPr id="9" name="Google Shape;138;p23">
            <a:extLst>
              <a:ext uri="{FF2B5EF4-FFF2-40B4-BE49-F238E27FC236}">
                <a16:creationId xmlns:a16="http://schemas.microsoft.com/office/drawing/2014/main" id="{EFA24B86-757D-FC83-B0CC-B5B8D3DCCBBF}"/>
              </a:ext>
            </a:extLst>
          </p:cNvPr>
          <p:cNvSpPr txBox="1">
            <a:spLocks/>
          </p:cNvSpPr>
          <p:nvPr/>
        </p:nvSpPr>
        <p:spPr>
          <a:xfrm>
            <a:off x="2420526" y="1634576"/>
            <a:ext cx="3359979" cy="2929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lt2"/>
              </a:buClr>
              <a:buSzPts val="2800"/>
            </a:pPr>
            <a:r>
              <a:rPr lang="en-US" sz="1800" b="1" dirty="0">
                <a:solidFill>
                  <a:srgbClr val="073763"/>
                </a:solidFill>
                <a:latin typeface="Montserrat"/>
                <a:sym typeface="Montserrat"/>
              </a:rPr>
              <a:t>Drivers of Sales Lift</a:t>
            </a:r>
          </a:p>
        </p:txBody>
      </p:sp>
      <p:sp>
        <p:nvSpPr>
          <p:cNvPr id="10" name="statSigTextBox">
            <a:extLst>
              <a:ext uri="{FF2B5EF4-FFF2-40B4-BE49-F238E27FC236}">
                <a16:creationId xmlns:a16="http://schemas.microsoft.com/office/drawing/2014/main" id="{5572EBBA-FE2B-D964-48E8-DCC562258DDD}"/>
              </a:ext>
            </a:extLst>
          </p:cNvPr>
          <p:cNvSpPr txBox="1"/>
          <p:nvPr/>
        </p:nvSpPr>
        <p:spPr>
          <a:xfrm>
            <a:off x="6651086" y="1471241"/>
            <a:ext cx="871664" cy="207749"/>
          </a:xfrm>
          <a:prstGeom prst="rect">
            <a:avLst/>
          </a:prstGeom>
          <a:noFill/>
        </p:spPr>
        <p:txBody>
          <a:bodyPr wrap="square" lIns="91440" tIns="45720" rIns="91440" bIns="45720" rtlCol="0" anchor="t">
            <a:spAutoFit/>
          </a:bodyPr>
          <a:lstStyle/>
          <a:p>
            <a:pPr algn="r">
              <a:spcAft>
                <a:spcPts val="300"/>
              </a:spcAft>
            </a:pPr>
            <a:r>
              <a:rPr lang="en-US" sz="750" b="1" kern="1200">
                <a:solidFill>
                  <a:prstClr val="black"/>
                </a:solidFill>
                <a:latin typeface="+mj-lt"/>
                <a:ea typeface="+mn-ea"/>
                <a:cs typeface="Calibri"/>
              </a:rPr>
              <a:t>*99% stat sig</a:t>
            </a:r>
            <a:endParaRPr lang="en-US" dirty="0">
              <a:solidFill>
                <a:prstClr val="black"/>
              </a:solidFill>
              <a:ea typeface="+mn-ea"/>
            </a:endParaRPr>
          </a:p>
        </p:txBody>
      </p:sp>
      <p:graphicFrame>
        <p:nvGraphicFramePr>
          <p:cNvPr id="7" name="salesEffectTable1">
            <a:extLst>
              <a:ext uri="{FF2B5EF4-FFF2-40B4-BE49-F238E27FC236}">
                <a16:creationId xmlns:a16="http://schemas.microsoft.com/office/drawing/2014/main" id="{B720D450-9BF7-24F1-336B-3B3BAE934E37}"/>
              </a:ext>
            </a:extLst>
          </p:cNvPr>
          <p:cNvGraphicFramePr>
            <a:graphicFrameLocks noGrp="1"/>
          </p:cNvGraphicFramePr>
          <p:nvPr>
            <p:extLst>
              <p:ext uri="{D42A27DB-BD31-4B8C-83A1-F6EECF244321}">
                <p14:modId xmlns:p14="http://schemas.microsoft.com/office/powerpoint/2010/main" val="3370703943"/>
              </p:ext>
            </p:extLst>
          </p:nvPr>
        </p:nvGraphicFramePr>
        <p:xfrm>
          <a:off x="2475580" y="513069"/>
          <a:ext cx="6300000" cy="782980"/>
        </p:xfrm>
        <a:graphic>
          <a:graphicData uri="http://schemas.openxmlformats.org/drawingml/2006/table">
            <a:tbl>
              <a:tblPr firstRow="1" bandRow="1">
                <a:tableStyleId>{5C22544A-7EE6-4342-B048-85BDC9FD1C3A}</a:tableStyleId>
              </a:tblPr>
              <a:tblGrid>
                <a:gridCol w="1872000">
                  <a:extLst>
                    <a:ext uri="{9D8B030D-6E8A-4147-A177-3AD203B41FA5}">
                      <a16:colId xmlns:a16="http://schemas.microsoft.com/office/drawing/2014/main" val="1669174658"/>
                    </a:ext>
                  </a:extLst>
                </a:gridCol>
                <a:gridCol w="792000">
                  <a:extLst>
                    <a:ext uri="{9D8B030D-6E8A-4147-A177-3AD203B41FA5}">
                      <a16:colId xmlns:a16="http://schemas.microsoft.com/office/drawing/2014/main" val="2217789885"/>
                    </a:ext>
                  </a:extLst>
                </a:gridCol>
                <a:gridCol w="792000">
                  <a:extLst>
                    <a:ext uri="{9D8B030D-6E8A-4147-A177-3AD203B41FA5}">
                      <a16:colId xmlns:a16="http://schemas.microsoft.com/office/drawing/2014/main" val="3551701673"/>
                    </a:ext>
                  </a:extLst>
                </a:gridCol>
                <a:gridCol w="792000">
                  <a:extLst>
                    <a:ext uri="{9D8B030D-6E8A-4147-A177-3AD203B41FA5}">
                      <a16:colId xmlns:a16="http://schemas.microsoft.com/office/drawing/2014/main" val="3110738244"/>
                    </a:ext>
                  </a:extLst>
                </a:gridCol>
                <a:gridCol w="792000">
                  <a:extLst>
                    <a:ext uri="{9D8B030D-6E8A-4147-A177-3AD203B41FA5}">
                      <a16:colId xmlns:a16="http://schemas.microsoft.com/office/drawing/2014/main" val="3260699901"/>
                    </a:ext>
                  </a:extLst>
                </a:gridCol>
                <a:gridCol w="1260000">
                  <a:extLst>
                    <a:ext uri="{9D8B030D-6E8A-4147-A177-3AD203B41FA5}">
                      <a16:colId xmlns:a16="http://schemas.microsoft.com/office/drawing/2014/main" val="701518681"/>
                    </a:ext>
                  </a:extLst>
                </a:gridCol>
              </a:tblGrid>
              <a:tr h="431102">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FFFFFF"/>
                          </a:solidFill>
                          <a:effectLst/>
                          <a:uLnTx/>
                          <a:uFillTx/>
                          <a:latin typeface="Montserrat" panose="00000500000000000000" pitchFamily="2" charset="0"/>
                          <a:ea typeface="Quattrocento Sans"/>
                          <a:cs typeface="Segoe UI" panose="020B0502040204020203" pitchFamily="34" charset="0"/>
                          <a:sym typeface="Quattrocento Sans"/>
                        </a:rPr>
                        <a:t>Cloud Sweets
Sales Effect
N=321,184</a:t>
                      </a:r>
                      <a:endParaRPr kumimoji="0" lang="en-US" sz="1100" b="0" i="0" u="none" strike="noStrike" kern="0" cap="none" spc="0" normalizeH="0" baseline="0" noProof="0" dirty="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a:txBody>
                  <a:tcPr marL="5715" marR="5715" marT="5715" marB="0" anchor="ctr">
                    <a:solidFill>
                      <a:srgbClr val="002060"/>
                    </a:solidFill>
                  </a:tcPr>
                </a:tc>
                <a:tc>
                  <a:txBody>
                    <a:bodyPr/>
                    <a:lstStyle/>
                    <a:p>
                      <a:pPr algn="ctr" rtl="0" fontAlgn="b"/>
                      <a:r>
                        <a:rPr lang="en-US" sz="1100" u="none" strike="noStrike" dirty="0">
                          <a:solidFill>
                            <a:schemeClr val="bg1"/>
                          </a:solidFill>
                          <a:effectLst/>
                          <a:latin typeface="Segoe UI" panose="020B0502040204020203" pitchFamily="34" charset="0"/>
                          <a:cs typeface="Segoe UI" panose="020B0502040204020203" pitchFamily="34" charset="0"/>
                        </a:rPr>
                        <a:t>Test</a:t>
                      </a:r>
                    </a:p>
                  </a:txBody>
                  <a:tcPr marL="5715" marR="5715" marT="5715" marB="0" anchor="ctr">
                    <a:solidFill>
                      <a:srgbClr val="002060"/>
                    </a:solidFill>
                  </a:tcPr>
                </a:tc>
                <a:tc>
                  <a:txBody>
                    <a:bodyPr/>
                    <a:lstStyle/>
                    <a:p>
                      <a:pPr algn="ctr" rtl="0" fontAlgn="b"/>
                      <a:r>
                        <a:rPr lang="en-US" sz="1100" u="none" strike="noStrike" dirty="0">
                          <a:solidFill>
                            <a:schemeClr val="bg1"/>
                          </a:solidFill>
                          <a:effectLst/>
                          <a:latin typeface="Segoe UI" panose="020B0502040204020203" pitchFamily="34" charset="0"/>
                          <a:cs typeface="Segoe UI" panose="020B0502040204020203" pitchFamily="34" charset="0"/>
                        </a:rPr>
                        <a:t>Control</a:t>
                      </a:r>
                    </a:p>
                  </a:txBody>
                  <a:tcPr marL="5715" marR="5715" marT="5715" marB="0" anchor="ctr">
                    <a:solidFill>
                      <a:srgbClr val="002060"/>
                    </a:solidFill>
                  </a:tcPr>
                </a:tc>
                <a:tc>
                  <a:txBody>
                    <a:bodyPr/>
                    <a:lstStyle/>
                    <a:p>
                      <a:pPr algn="ctr" rtl="0" fontAlgn="b"/>
                      <a:r>
                        <a:rPr lang="en-US" sz="1100" u="none" strike="noStrike" dirty="0">
                          <a:effectLst/>
                          <a:latin typeface="Segoe UI" panose="020B0502040204020203" pitchFamily="34" charset="0"/>
                          <a:cs typeface="Segoe UI" panose="020B0502040204020203" pitchFamily="34" charset="0"/>
                        </a:rPr>
                        <a:t>Diff</a:t>
                      </a:r>
                      <a:endParaRPr lang="en-US" sz="1100" b="1" i="0" u="none" strike="noStrike" dirty="0">
                        <a:solidFill>
                          <a:srgbClr val="000000"/>
                        </a:solidFill>
                        <a:effectLst/>
                        <a:latin typeface="Segoe UI" panose="020B0502040204020203" pitchFamily="34" charset="0"/>
                        <a:cs typeface="Segoe UI" panose="020B0502040204020203" pitchFamily="34" charset="0"/>
                      </a:endParaRPr>
                    </a:p>
                  </a:txBody>
                  <a:tcPr marL="5715" marR="5715" marT="5715" marB="0" anchor="ctr">
                    <a:solidFill>
                      <a:srgbClr val="002060"/>
                    </a:solidFill>
                  </a:tcPr>
                </a:tc>
                <a:tc>
                  <a:txBody>
                    <a:bodyPr/>
                    <a:lstStyle/>
                    <a:p>
                      <a:pPr algn="ctr" rtl="0" fontAlgn="b"/>
                      <a:r>
                        <a:rPr lang="en-US" sz="1100" u="none" strike="noStrike" dirty="0">
                          <a:effectLst/>
                          <a:latin typeface="Segoe UI" panose="020B0502040204020203" pitchFamily="34" charset="0"/>
                          <a:cs typeface="Segoe UI" panose="020B0502040204020203" pitchFamily="34" charset="0"/>
                        </a:rPr>
                        <a:t>Diff %</a:t>
                      </a:r>
                      <a:endParaRPr lang="en-US" sz="1100" b="1" i="0" u="none" strike="noStrike" dirty="0">
                        <a:solidFill>
                          <a:srgbClr val="000000"/>
                        </a:solidFill>
                        <a:effectLst/>
                        <a:latin typeface="Segoe UI" panose="020B0502040204020203" pitchFamily="34" charset="0"/>
                        <a:cs typeface="Segoe UI" panose="020B0502040204020203" pitchFamily="34" charset="0"/>
                      </a:endParaRPr>
                    </a:p>
                  </a:txBody>
                  <a:tcPr marL="5715" marR="5715" marT="5715" marB="0" anchor="ctr">
                    <a:solidFill>
                      <a:srgbClr val="002060"/>
                    </a:solidFill>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1" i="0" u="none" strike="noStrike" dirty="0">
                          <a:solidFill>
                            <a:schemeClr val="bg1"/>
                          </a:solidFill>
                          <a:effectLst/>
                          <a:latin typeface="Segoe UI" panose="020B0502040204020203" pitchFamily="34" charset="0"/>
                          <a:cs typeface="Segoe UI" panose="020B0502040204020203" pitchFamily="34" charset="0"/>
                        </a:rPr>
                        <a:t>Food Norms</a:t>
                      </a:r>
                    </a:p>
                  </a:txBody>
                  <a:tcPr marL="5715" marR="5715" marT="5715" marB="0" anchor="ctr">
                    <a:solidFill>
                      <a:srgbClr val="002060"/>
                    </a:solidFill>
                  </a:tcPr>
                </a:tc>
                <a:extLst>
                  <a:ext uri="{0D108BD9-81ED-4DB2-BD59-A6C34878D82A}">
                    <a16:rowId xmlns:a16="http://schemas.microsoft.com/office/drawing/2014/main" val="1010318421"/>
                  </a:ext>
                </a:extLst>
              </a:tr>
              <a:tr h="274345">
                <a:tc>
                  <a:txBody>
                    <a:bodyPr/>
                    <a:lstStyle/>
                    <a:p>
                      <a:pPr algn="l" rtl="0" fontAlgn="b"/>
                      <a:r>
                        <a:rPr lang="en-US" sz="1100" u="none" strike="noStrike" dirty="0">
                          <a:effectLst/>
                          <a:latin typeface="Segoe UI" panose="020B0502040204020203" pitchFamily="34" charset="0"/>
                          <a:cs typeface="Segoe UI" panose="020B0502040204020203" pitchFamily="34" charset="0"/>
                        </a:rPr>
                        <a:t>Average Sales per Household</a:t>
                      </a:r>
                      <a:endParaRPr lang="en-US" sz="1100" b="0" i="0" u="none" strike="noStrike" dirty="0">
                        <a:solidFill>
                          <a:srgbClr val="000000"/>
                        </a:solidFill>
                        <a:effectLst/>
                        <a:latin typeface="Segoe UI" panose="020B0502040204020203" pitchFamily="34" charset="0"/>
                        <a:cs typeface="Segoe UI" panose="020B0502040204020203" pitchFamily="34" charset="0"/>
                      </a:endParaRPr>
                    </a:p>
                  </a:txBody>
                  <a:tcPr marL="5715" marR="5715" marT="571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$0.07</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$0.07</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$0.00</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dirty="0">
                          <a:solidFill>
                            <a:srgbClr val="000000"/>
                          </a:solidFill>
                          <a:effectLst/>
                          <a:latin typeface="Segoe UI"/>
                          <a:cs typeface="Segoe UI"/>
                        </a:rPr>
                        <a:t>6.74%*</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solidFill>
                      <a:srgbClr val="DFEBF7"/>
                    </a:solidFill>
                  </a:tcPr>
                </a:tc>
                <a:tc>
                  <a:txBody>
                    <a:bodyPr/>
                    <a:lstStyle/>
                    <a:p>
                      <a:pPr marR="0" algn="ctr" rtl="0" fontAlgn="b">
                        <a:lnSpc>
                          <a:spcPct val="100000"/>
                        </a:lnSpc>
                        <a:spcBef>
                          <a:spcPts val="0"/>
                        </a:spcBef>
                        <a:spcAft>
                          <a:spcPts val="0"/>
                        </a:spcAft>
                        <a:buClr>
                          <a:srgbClr val="000000"/>
                        </a:buClr>
                        <a:buFont typeface="Arial"/>
                      </a:pPr>
                      <a:r>
                        <a:rPr lang="en-US" sz="1100" b="0" i="0" u="none" strike="noStrike" cap="none" dirty="0">
                          <a:solidFill>
                            <a:srgbClr val="000000"/>
                          </a:solidFill>
                          <a:effectLst/>
                          <a:latin typeface="Segoe UI" panose="020B0502040204020203" pitchFamily="34" charset="0"/>
                          <a:ea typeface="+mn-ea"/>
                          <a:cs typeface="Segoe UI" panose="020B0502040204020203" pitchFamily="34" charset="0"/>
                          <a:sym typeface="Arial"/>
                        </a:rPr>
                        <a:t>6.55%</a:t>
                      </a:r>
                    </a:p>
                  </a:txBody>
                  <a:tcPr marL="7620" marR="7620" marT="7620" marB="0" anchor="ctr"/>
                </a:tc>
                <a:extLst>
                  <a:ext uri="{0D108BD9-81ED-4DB2-BD59-A6C34878D82A}">
                    <a16:rowId xmlns:a16="http://schemas.microsoft.com/office/drawing/2014/main" val="2998239865"/>
                  </a:ext>
                </a:extLst>
              </a:tr>
            </a:tbl>
          </a:graphicData>
        </a:graphic>
      </p:graphicFrame>
      <p:graphicFrame>
        <p:nvGraphicFramePr>
          <p:cNvPr id="8" name="salesEffectTable">
            <a:extLst>
              <a:ext uri="{FF2B5EF4-FFF2-40B4-BE49-F238E27FC236}">
                <a16:creationId xmlns:a16="http://schemas.microsoft.com/office/drawing/2014/main" id="{2AEBB3A1-1957-F842-C5B4-0DC90045A502}"/>
              </a:ext>
            </a:extLst>
          </p:cNvPr>
          <p:cNvGraphicFramePr>
            <a:graphicFrameLocks noGrp="1"/>
          </p:cNvGraphicFramePr>
          <p:nvPr>
            <p:extLst>
              <p:ext uri="{D42A27DB-BD31-4B8C-83A1-F6EECF244321}">
                <p14:modId xmlns:p14="http://schemas.microsoft.com/office/powerpoint/2010/main" val="3084597933"/>
              </p:ext>
            </p:extLst>
          </p:nvPr>
        </p:nvGraphicFramePr>
        <p:xfrm>
          <a:off x="2475580" y="1961473"/>
          <a:ext cx="6300000" cy="1606015"/>
        </p:xfrm>
        <a:graphic>
          <a:graphicData uri="http://schemas.openxmlformats.org/drawingml/2006/table">
            <a:tbl>
              <a:tblPr firstRow="1" bandRow="1">
                <a:tableStyleId>{5C22544A-7EE6-4342-B048-85BDC9FD1C3A}</a:tableStyleId>
              </a:tblPr>
              <a:tblGrid>
                <a:gridCol w="1872000">
                  <a:extLst>
                    <a:ext uri="{9D8B030D-6E8A-4147-A177-3AD203B41FA5}">
                      <a16:colId xmlns:a16="http://schemas.microsoft.com/office/drawing/2014/main" val="1669174658"/>
                    </a:ext>
                  </a:extLst>
                </a:gridCol>
                <a:gridCol w="792000">
                  <a:extLst>
                    <a:ext uri="{9D8B030D-6E8A-4147-A177-3AD203B41FA5}">
                      <a16:colId xmlns:a16="http://schemas.microsoft.com/office/drawing/2014/main" val="2217789885"/>
                    </a:ext>
                  </a:extLst>
                </a:gridCol>
                <a:gridCol w="792000">
                  <a:extLst>
                    <a:ext uri="{9D8B030D-6E8A-4147-A177-3AD203B41FA5}">
                      <a16:colId xmlns:a16="http://schemas.microsoft.com/office/drawing/2014/main" val="3551701673"/>
                    </a:ext>
                  </a:extLst>
                </a:gridCol>
                <a:gridCol w="792000">
                  <a:extLst>
                    <a:ext uri="{9D8B030D-6E8A-4147-A177-3AD203B41FA5}">
                      <a16:colId xmlns:a16="http://schemas.microsoft.com/office/drawing/2014/main" val="3110738244"/>
                    </a:ext>
                  </a:extLst>
                </a:gridCol>
                <a:gridCol w="792000">
                  <a:extLst>
                    <a:ext uri="{9D8B030D-6E8A-4147-A177-3AD203B41FA5}">
                      <a16:colId xmlns:a16="http://schemas.microsoft.com/office/drawing/2014/main" val="3260699901"/>
                    </a:ext>
                  </a:extLst>
                </a:gridCol>
                <a:gridCol w="1260000">
                  <a:extLst>
                    <a:ext uri="{9D8B030D-6E8A-4147-A177-3AD203B41FA5}">
                      <a16:colId xmlns:a16="http://schemas.microsoft.com/office/drawing/2014/main" val="701518681"/>
                    </a:ext>
                  </a:extLst>
                </a:gridCol>
              </a:tblGrid>
              <a:tr h="442413">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FFFFFF"/>
                          </a:solidFill>
                          <a:effectLst/>
                          <a:uLnTx/>
                          <a:uFillTx/>
                          <a:latin typeface="Montserrat" panose="00000500000000000000" pitchFamily="2" charset="0"/>
                          <a:ea typeface="Quattrocento Sans"/>
                          <a:cs typeface="Segoe UI" panose="020B0502040204020203" pitchFamily="34" charset="0"/>
                          <a:sym typeface="Quattrocento Sans"/>
                        </a:rPr>
                        <a:t>Cloud Sweets
Sales Effect
N=321,184</a:t>
                      </a:r>
                      <a:endParaRPr kumimoji="0" lang="en-US" sz="1100" b="0" i="0" u="none" strike="noStrike" kern="0" cap="none" spc="0" normalizeH="0" baseline="0" noProof="0" dirty="0">
                        <a:ln>
                          <a:noFill/>
                        </a:ln>
                        <a:solidFill>
                          <a:srgbClr val="000000"/>
                        </a:solidFill>
                        <a:effectLst/>
                        <a:uLnTx/>
                        <a:uFillTx/>
                        <a:latin typeface="Segoe UI" panose="020B0502040204020203" pitchFamily="34" charset="0"/>
                        <a:ea typeface="Quattrocento Sans"/>
                        <a:cs typeface="Segoe UI" panose="020B0502040204020203" pitchFamily="34" charset="0"/>
                        <a:sym typeface="Quattrocento Sans"/>
                      </a:endParaRPr>
                    </a:p>
                  </a:txBody>
                  <a:tcPr marL="5715" marR="5715" marT="5715" marB="0" anchor="ctr">
                    <a:solidFill>
                      <a:srgbClr val="002060"/>
                    </a:solidFill>
                  </a:tcPr>
                </a:tc>
                <a:tc>
                  <a:txBody>
                    <a:bodyPr/>
                    <a:lstStyle/>
                    <a:p>
                      <a:pPr algn="ctr" rtl="0" fontAlgn="b"/>
                      <a:r>
                        <a:rPr lang="en-US" sz="1100" u="none" strike="noStrike" dirty="0">
                          <a:solidFill>
                            <a:schemeClr val="bg1"/>
                          </a:solidFill>
                          <a:effectLst/>
                          <a:latin typeface="Segoe UI" panose="020B0502040204020203" pitchFamily="34" charset="0"/>
                          <a:cs typeface="Segoe UI" panose="020B0502040204020203" pitchFamily="34" charset="0"/>
                        </a:rPr>
                        <a:t>Test</a:t>
                      </a:r>
                    </a:p>
                  </a:txBody>
                  <a:tcPr marL="5715" marR="5715" marT="5715" marB="0" anchor="ctr">
                    <a:solidFill>
                      <a:srgbClr val="002060"/>
                    </a:solidFill>
                  </a:tcPr>
                </a:tc>
                <a:tc>
                  <a:txBody>
                    <a:bodyPr/>
                    <a:lstStyle/>
                    <a:p>
                      <a:pPr algn="ctr" rtl="0" fontAlgn="b"/>
                      <a:r>
                        <a:rPr lang="en-US" sz="1100" u="none" strike="noStrike" dirty="0">
                          <a:solidFill>
                            <a:schemeClr val="bg1"/>
                          </a:solidFill>
                          <a:effectLst/>
                          <a:latin typeface="Segoe UI" panose="020B0502040204020203" pitchFamily="34" charset="0"/>
                          <a:cs typeface="Segoe UI" panose="020B0502040204020203" pitchFamily="34" charset="0"/>
                        </a:rPr>
                        <a:t>Control</a:t>
                      </a:r>
                    </a:p>
                  </a:txBody>
                  <a:tcPr marL="5715" marR="5715" marT="5715" marB="0" anchor="ctr">
                    <a:solidFill>
                      <a:srgbClr val="002060"/>
                    </a:solidFill>
                  </a:tcPr>
                </a:tc>
                <a:tc>
                  <a:txBody>
                    <a:bodyPr/>
                    <a:lstStyle/>
                    <a:p>
                      <a:pPr algn="ctr" rtl="0" fontAlgn="b"/>
                      <a:r>
                        <a:rPr lang="en-US" sz="1100" u="none" strike="noStrike" dirty="0">
                          <a:effectLst/>
                          <a:latin typeface="Segoe UI" panose="020B0502040204020203" pitchFamily="34" charset="0"/>
                          <a:cs typeface="Segoe UI" panose="020B0502040204020203" pitchFamily="34" charset="0"/>
                        </a:rPr>
                        <a:t>Diff</a:t>
                      </a:r>
                      <a:endParaRPr lang="en-US" sz="1100" b="1" i="0" u="none" strike="noStrike" dirty="0">
                        <a:solidFill>
                          <a:srgbClr val="000000"/>
                        </a:solidFill>
                        <a:effectLst/>
                        <a:latin typeface="Segoe UI" panose="020B0502040204020203" pitchFamily="34" charset="0"/>
                        <a:cs typeface="Segoe UI" panose="020B0502040204020203" pitchFamily="34" charset="0"/>
                      </a:endParaRPr>
                    </a:p>
                  </a:txBody>
                  <a:tcPr marL="5715" marR="5715" marT="5715" marB="0" anchor="ctr">
                    <a:solidFill>
                      <a:srgbClr val="002060"/>
                    </a:solidFill>
                  </a:tcPr>
                </a:tc>
                <a:tc>
                  <a:txBody>
                    <a:bodyPr/>
                    <a:lstStyle/>
                    <a:p>
                      <a:pPr algn="ctr" rtl="0" fontAlgn="b"/>
                      <a:r>
                        <a:rPr lang="en-US" sz="1100" u="none" strike="noStrike" dirty="0">
                          <a:effectLst/>
                          <a:latin typeface="Segoe UI" panose="020B0502040204020203" pitchFamily="34" charset="0"/>
                          <a:cs typeface="Segoe UI" panose="020B0502040204020203" pitchFamily="34" charset="0"/>
                        </a:rPr>
                        <a:t>Diff %</a:t>
                      </a:r>
                      <a:endParaRPr lang="en-US" sz="1100" b="1" i="0" u="none" strike="noStrike" dirty="0">
                        <a:solidFill>
                          <a:srgbClr val="000000"/>
                        </a:solidFill>
                        <a:effectLst/>
                        <a:latin typeface="Segoe UI" panose="020B0502040204020203" pitchFamily="34" charset="0"/>
                        <a:cs typeface="Segoe UI" panose="020B0502040204020203" pitchFamily="34" charset="0"/>
                      </a:endParaRPr>
                    </a:p>
                  </a:txBody>
                  <a:tcPr marL="5715" marR="5715" marT="5715" marB="0" anchor="ctr">
                    <a:solidFill>
                      <a:srgbClr val="002060"/>
                    </a:solidFill>
                  </a:tcPr>
                </a:tc>
                <a:tc>
                  <a:txBody>
                    <a:bodyPr/>
                    <a:lstStyle/>
                    <a:p>
                      <a:pPr marL="0" marR="0" indent="0" algn="ctr" defTabSz="914400" rtl="0" eaLnBrk="1" fontAlgn="b" latinLnBrk="0" hangingPunct="1">
                        <a:lnSpc>
                          <a:spcPct val="100000"/>
                        </a:lnSpc>
                        <a:spcBef>
                          <a:spcPts val="0"/>
                        </a:spcBef>
                        <a:spcAft>
                          <a:spcPts val="0"/>
                        </a:spcAft>
                        <a:buClr>
                          <a:srgbClr val="000000"/>
                        </a:buClr>
                        <a:buSzTx/>
                        <a:buFont typeface="Arial"/>
                        <a:buNone/>
                        <a:tabLst/>
                        <a:defRPr/>
                      </a:pPr>
                      <a:r>
                        <a:rPr lang="en-US" sz="1100" b="1" i="0" u="none" strike="noStrike" dirty="0">
                          <a:solidFill>
                            <a:schemeClr val="bg1"/>
                          </a:solidFill>
                          <a:effectLst/>
                          <a:latin typeface="Segoe UI" panose="020B0502040204020203" pitchFamily="34" charset="0"/>
                          <a:cs typeface="Segoe UI" panose="020B0502040204020203" pitchFamily="34" charset="0"/>
                        </a:rPr>
                        <a:t>Food Norms</a:t>
                      </a:r>
                    </a:p>
                  </a:txBody>
                  <a:tcPr marL="5715" marR="5715" marT="5715" marB="0" anchor="ctr">
                    <a:solidFill>
                      <a:srgbClr val="002060"/>
                    </a:solidFill>
                  </a:tcPr>
                </a:tc>
                <a:extLst>
                  <a:ext uri="{0D108BD9-81ED-4DB2-BD59-A6C34878D82A}">
                    <a16:rowId xmlns:a16="http://schemas.microsoft.com/office/drawing/2014/main" val="1010318421"/>
                  </a:ext>
                </a:extLst>
              </a:tr>
              <a:tr h="274345">
                <a:tc>
                  <a:txBody>
                    <a:bodyPr/>
                    <a:lstStyle/>
                    <a:p>
                      <a:pPr algn="l" rtl="0" fontAlgn="b"/>
                      <a:r>
                        <a:rPr lang="en-US" sz="1100" u="none" strike="noStrike" dirty="0">
                          <a:effectLst/>
                          <a:latin typeface="Segoe UI" panose="020B0502040204020203" pitchFamily="34" charset="0"/>
                          <a:cs typeface="Segoe UI" panose="020B0502040204020203" pitchFamily="34" charset="0"/>
                        </a:rPr>
                        <a:t>Sales per Buying Occasion ($)</a:t>
                      </a:r>
                      <a:endParaRPr lang="en-US" sz="1100" b="0" i="0" u="none" strike="noStrike" dirty="0">
                        <a:solidFill>
                          <a:srgbClr val="000000"/>
                        </a:solidFill>
                        <a:effectLst/>
                        <a:latin typeface="Segoe UI" panose="020B0502040204020203" pitchFamily="34" charset="0"/>
                        <a:cs typeface="Segoe UI" panose="020B0502040204020203" pitchFamily="34" charset="0"/>
                      </a:endParaRPr>
                    </a:p>
                  </a:txBody>
                  <a:tcPr marL="5715" marR="5715" marT="571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$10.63</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$10.66</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-$0.03</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-0.32%</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US" sz="1100" b="0" i="0" u="none" strike="noStrike" cap="none">
                          <a:solidFill>
                            <a:srgbClr val="000000"/>
                          </a:solidFill>
                          <a:effectLst/>
                          <a:latin typeface="Segoe UI" panose="020B0502040204020203" pitchFamily="34" charset="0"/>
                          <a:ea typeface="+mn-ea"/>
                          <a:cs typeface="Segoe UI" panose="020B0502040204020203" pitchFamily="34" charset="0"/>
                          <a:sym typeface="Arial"/>
                        </a:rPr>
                        <a:t>1.30%</a:t>
                      </a:r>
                      <a:endParaRPr lang="en-US" sz="1100" b="0" i="0" u="none" strike="noStrike" cap="none" dirty="0">
                        <a:solidFill>
                          <a:srgbClr val="000000"/>
                        </a:solidFill>
                        <a:effectLst/>
                        <a:latin typeface="Segoe UI" panose="020B0502040204020203" pitchFamily="34" charset="0"/>
                        <a:ea typeface="+mn-ea"/>
                        <a:cs typeface="Segoe UI" panose="020B0502040204020203" pitchFamily="34" charset="0"/>
                        <a:sym typeface="Arial"/>
                      </a:endParaRPr>
                    </a:p>
                  </a:txBody>
                  <a:tcPr marL="7620" marR="7620" marT="7620" marB="0" anchor="ctr"/>
                </a:tc>
                <a:extLst>
                  <a:ext uri="{0D108BD9-81ED-4DB2-BD59-A6C34878D82A}">
                    <a16:rowId xmlns:a16="http://schemas.microsoft.com/office/drawing/2014/main" val="4142215099"/>
                  </a:ext>
                </a:extLst>
              </a:tr>
              <a:tr h="274345">
                <a:tc>
                  <a:txBody>
                    <a:bodyPr/>
                    <a:lstStyle/>
                    <a:p>
                      <a:pPr algn="l" rtl="0" fontAlgn="b"/>
                      <a:r>
                        <a:rPr lang="en-US" sz="1100" u="none" strike="noStrike" dirty="0">
                          <a:effectLst/>
                          <a:latin typeface="Segoe UI" panose="020B0502040204020203" pitchFamily="34" charset="0"/>
                          <a:cs typeface="Segoe UI" panose="020B0502040204020203" pitchFamily="34" charset="0"/>
                        </a:rPr>
                        <a:t>Household Penetration (%)</a:t>
                      </a:r>
                      <a:endParaRPr lang="en-US" sz="1100" b="0" i="0" u="none" strike="noStrike" dirty="0">
                        <a:solidFill>
                          <a:srgbClr val="000000"/>
                        </a:solidFill>
                        <a:effectLst/>
                        <a:latin typeface="Segoe UI" panose="020B0502040204020203" pitchFamily="34" charset="0"/>
                        <a:cs typeface="Segoe UI" panose="020B0502040204020203" pitchFamily="34" charset="0"/>
                      </a:endParaRPr>
                    </a:p>
                  </a:txBody>
                  <a:tcPr marL="5715" marR="5715" marT="5715" marB="0" anchor="ctr"/>
                </a:tc>
                <a:tc>
                  <a:txBody>
                    <a:bodyPr/>
                    <a:lstStyle/>
                    <a:p>
                      <a:pPr algn="ctr" rtl="0" fontAlgn="b"/>
                      <a:r>
                        <a:rPr lang="en-US" sz="1100" b="0" i="0" u="none" strike="noStrike" dirty="0">
                          <a:solidFill>
                            <a:srgbClr val="000000"/>
                          </a:solidFill>
                          <a:effectLst/>
                          <a:latin typeface="Segoe UI" panose="020B0502040204020203" pitchFamily="34" charset="0"/>
                          <a:cs typeface="Segoe UI" panose="020B0502040204020203" pitchFamily="34" charset="0"/>
                        </a:rPr>
                        <a:t> 0.56%</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dirty="0">
                          <a:solidFill>
                            <a:srgbClr val="000000"/>
                          </a:solidFill>
                          <a:effectLst/>
                          <a:latin typeface="Segoe UI" panose="020B0502040204020203" pitchFamily="34" charset="0"/>
                          <a:cs typeface="Segoe UI" panose="020B0502040204020203" pitchFamily="34" charset="0"/>
                        </a:rPr>
                        <a:t> 0.54%</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dirty="0">
                          <a:solidFill>
                            <a:srgbClr val="000000"/>
                          </a:solidFill>
                          <a:effectLst/>
                          <a:latin typeface="Segoe UI" panose="020B0502040204020203" pitchFamily="34" charset="0"/>
                          <a:cs typeface="Segoe UI" panose="020B0502040204020203" pitchFamily="34" charset="0"/>
                        </a:rPr>
                        <a:t> 0.02%</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dirty="0">
                          <a:solidFill>
                            <a:srgbClr val="000000"/>
                          </a:solidFill>
                          <a:effectLst/>
                          <a:latin typeface="Segoe UI" panose="020B0502040204020203" pitchFamily="34" charset="0"/>
                          <a:cs typeface="Segoe UI" panose="020B0502040204020203" pitchFamily="34" charset="0"/>
                        </a:rPr>
                        <a:t>3.92%</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PH" sz="1100" b="0" i="0" u="none" strike="noStrike" cap="none">
                          <a:solidFill>
                            <a:schemeClr val="dk1"/>
                          </a:solidFill>
                          <a:effectLst/>
                          <a:latin typeface="Segoe UI" panose="020B0502040204020203" pitchFamily="34" charset="0"/>
                          <a:ea typeface="+mn-ea"/>
                          <a:cs typeface="Segoe UI" panose="020B0502040204020203" pitchFamily="34" charset="0"/>
                          <a:sym typeface="Arial"/>
                        </a:rPr>
                        <a:t>3.50%</a:t>
                      </a:r>
                      <a:endParaRPr lang="en-US" sz="1100" b="0" i="0" u="none" strike="noStrike" cap="none" dirty="0">
                        <a:solidFill>
                          <a:srgbClr val="000000"/>
                        </a:solidFill>
                        <a:effectLst/>
                        <a:latin typeface="Segoe UI" panose="020B0502040204020203" pitchFamily="34" charset="0"/>
                        <a:ea typeface="+mn-ea"/>
                        <a:cs typeface="Segoe UI" panose="020B0502040204020203" pitchFamily="34" charset="0"/>
                        <a:sym typeface="Arial"/>
                      </a:endParaRPr>
                    </a:p>
                  </a:txBody>
                  <a:tcPr marL="7620" marR="7620" marT="7620" marB="0" anchor="ctr"/>
                </a:tc>
                <a:extLst>
                  <a:ext uri="{0D108BD9-81ED-4DB2-BD59-A6C34878D82A}">
                    <a16:rowId xmlns:a16="http://schemas.microsoft.com/office/drawing/2014/main" val="3025372205"/>
                  </a:ext>
                </a:extLst>
              </a:tr>
              <a:tr h="274345">
                <a:tc>
                  <a:txBody>
                    <a:bodyPr/>
                    <a:lstStyle/>
                    <a:p>
                      <a:pPr algn="l" rtl="0" fontAlgn="b"/>
                      <a:r>
                        <a:rPr lang="en-US" sz="1100" u="none" strike="noStrike" dirty="0">
                          <a:effectLst/>
                          <a:latin typeface="Segoe UI" panose="020B0502040204020203" pitchFamily="34" charset="0"/>
                          <a:cs typeface="Segoe UI" panose="020B0502040204020203" pitchFamily="34" charset="0"/>
                        </a:rPr>
                        <a:t>Purchase Occasions</a:t>
                      </a:r>
                      <a:endParaRPr lang="en-US" sz="1100" b="0" i="0" u="none" strike="noStrike" dirty="0">
                        <a:solidFill>
                          <a:srgbClr val="000000"/>
                        </a:solidFill>
                        <a:effectLst/>
                        <a:latin typeface="Segoe UI" panose="020B0502040204020203" pitchFamily="34" charset="0"/>
                        <a:cs typeface="Segoe UI" panose="020B0502040204020203" pitchFamily="34" charset="0"/>
                      </a:endParaRPr>
                    </a:p>
                  </a:txBody>
                  <a:tcPr marL="5715" marR="5715" marT="571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1.26</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1.23</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0.04</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dirty="0">
                          <a:solidFill>
                            <a:srgbClr val="000000"/>
                          </a:solidFill>
                          <a:effectLst/>
                          <a:latin typeface="Segoe UI" panose="020B0502040204020203" pitchFamily="34" charset="0"/>
                          <a:cs typeface="Segoe UI" panose="020B0502040204020203" pitchFamily="34" charset="0"/>
                        </a:rPr>
                        <a:t>3.04%</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marR="0" algn="ctr" rtl="0" fontAlgn="b">
                        <a:lnSpc>
                          <a:spcPct val="100000"/>
                        </a:lnSpc>
                        <a:spcBef>
                          <a:spcPts val="0"/>
                        </a:spcBef>
                        <a:spcAft>
                          <a:spcPts val="0"/>
                        </a:spcAft>
                        <a:buClr>
                          <a:srgbClr val="000000"/>
                        </a:buClr>
                        <a:buFont typeface="Arial"/>
                      </a:pPr>
                      <a:r>
                        <a:rPr lang="en-PH" sz="1100" b="0" i="0" u="none" strike="noStrike" cap="none">
                          <a:solidFill>
                            <a:schemeClr val="dk1"/>
                          </a:solidFill>
                          <a:effectLst/>
                          <a:latin typeface="Segoe UI" panose="020B0502040204020203" pitchFamily="34" charset="0"/>
                          <a:ea typeface="+mn-ea"/>
                          <a:cs typeface="Segoe UI" panose="020B0502040204020203" pitchFamily="34" charset="0"/>
                          <a:sym typeface="Arial"/>
                        </a:rPr>
                        <a:t>1.75%</a:t>
                      </a:r>
                      <a:endParaRPr lang="en-US" sz="1100" b="0" i="0" u="none" strike="noStrike" cap="none" dirty="0">
                        <a:solidFill>
                          <a:srgbClr val="000000"/>
                        </a:solidFill>
                        <a:effectLst/>
                        <a:latin typeface="Segoe UI" panose="020B0502040204020203" pitchFamily="34" charset="0"/>
                        <a:ea typeface="+mn-ea"/>
                        <a:cs typeface="Segoe UI" panose="020B0502040204020203" pitchFamily="34" charset="0"/>
                        <a:sym typeface="Arial"/>
                      </a:endParaRPr>
                    </a:p>
                  </a:txBody>
                  <a:tcPr marL="7620" marR="7620" marT="7620" marB="0" anchor="ctr"/>
                </a:tc>
                <a:extLst>
                  <a:ext uri="{0D108BD9-81ED-4DB2-BD59-A6C34878D82A}">
                    <a16:rowId xmlns:a16="http://schemas.microsoft.com/office/drawing/2014/main" val="402749713"/>
                  </a:ext>
                </a:extLst>
              </a:tr>
              <a:tr h="274345">
                <a:tc>
                  <a:txBody>
                    <a:bodyPr/>
                    <a:lstStyle/>
                    <a:p>
                      <a:pPr algn="l" rtl="0" fontAlgn="b"/>
                      <a:r>
                        <a:rPr lang="en-US" sz="1100" u="none" strike="noStrike" dirty="0">
                          <a:effectLst/>
                          <a:latin typeface="Segoe UI" panose="020B0502040204020203" pitchFamily="34" charset="0"/>
                          <a:cs typeface="Segoe UI" panose="020B0502040204020203" pitchFamily="34" charset="0"/>
                        </a:rPr>
                        <a:t>Sales Rate ($)</a:t>
                      </a:r>
                      <a:endParaRPr lang="en-US" sz="1100" b="0" i="0" u="none" strike="noStrike" dirty="0">
                        <a:solidFill>
                          <a:srgbClr val="000000"/>
                        </a:solidFill>
                        <a:effectLst/>
                        <a:latin typeface="Segoe UI" panose="020B0502040204020203" pitchFamily="34" charset="0"/>
                        <a:cs typeface="Segoe UI" panose="020B0502040204020203" pitchFamily="34" charset="0"/>
                      </a:endParaRPr>
                    </a:p>
                  </a:txBody>
                  <a:tcPr marL="5715" marR="5715" marT="571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$13.43</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$13.08</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$0.35</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algn="ctr" rtl="0" fontAlgn="b"/>
                      <a:r>
                        <a:rPr lang="en-US" sz="1100" b="0" i="0" u="none" strike="noStrike">
                          <a:solidFill>
                            <a:srgbClr val="000000"/>
                          </a:solidFill>
                          <a:effectLst/>
                          <a:latin typeface="Segoe UI" panose="020B0502040204020203" pitchFamily="34" charset="0"/>
                          <a:cs typeface="Segoe UI" panose="020B0502040204020203" pitchFamily="34" charset="0"/>
                        </a:rPr>
                        <a:t>2.71%</a:t>
                      </a:r>
                      <a:endParaRPr lang="en-CO" sz="1100" b="0" i="0" u="none" strike="noStrike" dirty="0">
                        <a:solidFill>
                          <a:srgbClr val="000000"/>
                        </a:solidFill>
                        <a:effectLst/>
                        <a:latin typeface="Segoe UI" panose="020B0502040204020203" pitchFamily="34" charset="0"/>
                        <a:cs typeface="Segoe UI" panose="020B0502040204020203" pitchFamily="34" charset="0"/>
                      </a:endParaRPr>
                    </a:p>
                  </a:txBody>
                  <a:tcPr marL="9525" marR="9525" marT="9525" marB="0" anchor="ctr"/>
                </a:tc>
                <a:tc>
                  <a:txBody>
                    <a:bodyPr/>
                    <a:lstStyle/>
                    <a:p>
                      <a:pPr marL="0" marR="0" lvl="0" indent="0" algn="ctr" defTabSz="914400" rtl="0" eaLnBrk="1" fontAlgn="b" latinLnBrk="0" hangingPunct="1">
                        <a:lnSpc>
                          <a:spcPct val="100000"/>
                        </a:lnSpc>
                        <a:spcBef>
                          <a:spcPts val="0"/>
                        </a:spcBef>
                        <a:spcAft>
                          <a:spcPts val="0"/>
                        </a:spcAft>
                        <a:buClr>
                          <a:srgbClr val="000000"/>
                        </a:buClr>
                        <a:buSzTx/>
                        <a:buFont typeface="Arial"/>
                        <a:buNone/>
                        <a:tabLst/>
                        <a:defRPr/>
                      </a:pPr>
                      <a:endParaRPr lang="en-US" sz="1100" b="0" i="0" u="none" strike="noStrike" cap="none" dirty="0">
                        <a:solidFill>
                          <a:srgbClr val="000000"/>
                        </a:solidFill>
                        <a:effectLst/>
                        <a:latin typeface="Segoe UI" panose="020B0502040204020203" pitchFamily="34" charset="0"/>
                        <a:ea typeface="+mn-ea"/>
                        <a:cs typeface="Segoe UI" panose="020B0502040204020203" pitchFamily="34" charset="0"/>
                        <a:sym typeface="Arial"/>
                      </a:endParaRPr>
                    </a:p>
                  </a:txBody>
                  <a:tcPr marL="7620" marR="7620" marT="7620" marB="0" anchor="ctr"/>
                </a:tc>
                <a:extLst>
                  <a:ext uri="{0D108BD9-81ED-4DB2-BD59-A6C34878D82A}">
                    <a16:rowId xmlns:a16="http://schemas.microsoft.com/office/drawing/2014/main" val="2832632222"/>
                  </a:ext>
                </a:extLst>
              </a:tr>
            </a:tbl>
          </a:graphicData>
        </a:graphic>
      </p:graphicFrame>
    </p:spTree>
    <p:extLst>
      <p:ext uri="{BB962C8B-B14F-4D97-AF65-F5344CB8AC3E}">
        <p14:creationId xmlns:p14="http://schemas.microsoft.com/office/powerpoint/2010/main" val="188936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7C8B740E-B7F0-B470-5249-D5F78AFA4315}"/>
              </a:ext>
            </a:extLst>
          </p:cNvPr>
          <p:cNvPicPr>
            <a:picLocks noChangeAspect="1"/>
          </p:cNvPicPr>
          <p:nvPr/>
        </p:nvPicPr>
        <p:blipFill rotWithShape="1">
          <a:blip r:embed="rId2"/>
          <a:srcRect t="7813" b="7813"/>
          <a:stretch/>
        </p:blipFill>
        <p:spPr>
          <a:xfrm>
            <a:off x="0" y="-1"/>
            <a:ext cx="9144000" cy="5143501"/>
          </a:xfrm>
          <a:prstGeom prst="rect">
            <a:avLst/>
          </a:prstGeom>
        </p:spPr>
      </p:pic>
      <p:sp>
        <p:nvSpPr>
          <p:cNvPr id="5" name="Google Shape;260;p28">
            <a:extLst>
              <a:ext uri="{FF2B5EF4-FFF2-40B4-BE49-F238E27FC236}">
                <a16:creationId xmlns:a16="http://schemas.microsoft.com/office/drawing/2014/main" id="{4E44B425-0F53-8A11-D189-A31F135364EF}"/>
              </a:ext>
            </a:extLst>
          </p:cNvPr>
          <p:cNvSpPr/>
          <p:nvPr/>
        </p:nvSpPr>
        <p:spPr>
          <a:xfrm>
            <a:off x="0" y="0"/>
            <a:ext cx="9188400" cy="5185800"/>
          </a:xfrm>
          <a:prstGeom prst="rect">
            <a:avLst/>
          </a:prstGeom>
          <a:solidFill>
            <a:srgbClr val="073763">
              <a:alpha val="71373"/>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24;p21">
            <a:extLst>
              <a:ext uri="{FF2B5EF4-FFF2-40B4-BE49-F238E27FC236}">
                <a16:creationId xmlns:a16="http://schemas.microsoft.com/office/drawing/2014/main" id="{857D4126-FE20-2F89-0352-C1E7252B0020}"/>
              </a:ext>
            </a:extLst>
          </p:cNvPr>
          <p:cNvSpPr txBox="1">
            <a:spLocks/>
          </p:cNvSpPr>
          <p:nvPr/>
        </p:nvSpPr>
        <p:spPr>
          <a:xfrm>
            <a:off x="1232833" y="2247284"/>
            <a:ext cx="6678333" cy="1880604"/>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5200"/>
            </a:pPr>
            <a:r>
              <a:rPr lang="en-US" sz="4000" b="1" dirty="0">
                <a:solidFill>
                  <a:schemeClr val="bg1"/>
                </a:solidFill>
                <a:latin typeface="Montserrat"/>
                <a:sym typeface="Montserrat"/>
              </a:rPr>
              <a:t>Appendix</a:t>
            </a:r>
            <a:endParaRPr lang="en-US" dirty="0">
              <a:solidFill>
                <a:schemeClr val="bg1"/>
              </a:solidFill>
            </a:endParaRPr>
          </a:p>
        </p:txBody>
      </p:sp>
      <p:sp>
        <p:nvSpPr>
          <p:cNvPr id="7" name="Google Shape;139;p23">
            <a:extLst>
              <a:ext uri="{FF2B5EF4-FFF2-40B4-BE49-F238E27FC236}">
                <a16:creationId xmlns:a16="http://schemas.microsoft.com/office/drawing/2014/main" id="{3C1F35C7-54EE-E27C-D0AF-1236E77279D9}"/>
              </a:ext>
            </a:extLst>
          </p:cNvPr>
          <p:cNvSpPr/>
          <p:nvPr/>
        </p:nvSpPr>
        <p:spPr>
          <a:xfrm>
            <a:off x="1890661" y="2901035"/>
            <a:ext cx="5362677" cy="58474"/>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04304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Google Shape;138;p23">
            <a:extLst>
              <a:ext uri="{FF2B5EF4-FFF2-40B4-BE49-F238E27FC236}">
                <a16:creationId xmlns:a16="http://schemas.microsoft.com/office/drawing/2014/main" id="{90961670-A2D2-10AF-2233-56E63F8793C6}"/>
              </a:ext>
            </a:extLst>
          </p:cNvPr>
          <p:cNvSpPr txBox="1">
            <a:spLocks/>
          </p:cNvSpPr>
          <p:nvPr/>
        </p:nvSpPr>
        <p:spPr>
          <a:xfrm>
            <a:off x="6641966" y="1277048"/>
            <a:ext cx="2704876" cy="292955"/>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lt2"/>
              </a:buClr>
              <a:buSzPts val="2800"/>
            </a:pPr>
            <a:r>
              <a:rPr lang="en-US" sz="1200" b="1" dirty="0">
                <a:solidFill>
                  <a:schemeClr val="bg1"/>
                </a:solidFill>
                <a:latin typeface="Montserrat"/>
                <a:sym typeface="Montserrat"/>
              </a:rPr>
              <a:t>Audience Metrics</a:t>
            </a:r>
          </a:p>
        </p:txBody>
      </p:sp>
      <p:pic>
        <p:nvPicPr>
          <p:cNvPr id="2" name="Picture 2" descr="How to Improve Teamwork in the Workplace | Gallup">
            <a:extLst>
              <a:ext uri="{FF2B5EF4-FFF2-40B4-BE49-F238E27FC236}">
                <a16:creationId xmlns:a16="http://schemas.microsoft.com/office/drawing/2014/main" id="{8F48065F-FEBB-F43B-58E5-31200699F8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332" r="41263"/>
          <a:stretch/>
        </p:blipFill>
        <p:spPr bwMode="auto">
          <a:xfrm>
            <a:off x="0" y="524"/>
            <a:ext cx="2236348" cy="5142976"/>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27;p21">
            <a:extLst>
              <a:ext uri="{FF2B5EF4-FFF2-40B4-BE49-F238E27FC236}">
                <a16:creationId xmlns:a16="http://schemas.microsoft.com/office/drawing/2014/main" id="{7A7B9720-3D6F-12E1-A5F6-D5898E9A1973}"/>
              </a:ext>
            </a:extLst>
          </p:cNvPr>
          <p:cNvSpPr/>
          <p:nvPr/>
        </p:nvSpPr>
        <p:spPr>
          <a:xfrm>
            <a:off x="0" y="-47267"/>
            <a:ext cx="2236348" cy="5238034"/>
          </a:xfrm>
          <a:prstGeom prst="rect">
            <a:avLst/>
          </a:prstGeom>
          <a:solidFill>
            <a:srgbClr val="073763">
              <a:alpha val="80392"/>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39;p23">
            <a:extLst>
              <a:ext uri="{FF2B5EF4-FFF2-40B4-BE49-F238E27FC236}">
                <a16:creationId xmlns:a16="http://schemas.microsoft.com/office/drawing/2014/main" id="{373AD386-A46E-BE93-83CE-9F7107242DB7}"/>
              </a:ext>
            </a:extLst>
          </p:cNvPr>
          <p:cNvSpPr/>
          <p:nvPr/>
        </p:nvSpPr>
        <p:spPr>
          <a:xfrm>
            <a:off x="476266" y="4571800"/>
            <a:ext cx="2010600" cy="636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1" name="Google Shape;138;p23">
            <a:extLst>
              <a:ext uri="{FF2B5EF4-FFF2-40B4-BE49-F238E27FC236}">
                <a16:creationId xmlns:a16="http://schemas.microsoft.com/office/drawing/2014/main" id="{77694651-66BE-242F-5185-16208C85F696}"/>
              </a:ext>
            </a:extLst>
          </p:cNvPr>
          <p:cNvSpPr txBox="1">
            <a:spLocks/>
          </p:cNvSpPr>
          <p:nvPr/>
        </p:nvSpPr>
        <p:spPr>
          <a:xfrm>
            <a:off x="189300" y="3485800"/>
            <a:ext cx="2010600" cy="10860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buClr>
                <a:schemeClr val="lt2"/>
              </a:buClr>
              <a:buSzPts val="2800"/>
            </a:pPr>
            <a:r>
              <a:rPr lang="en-US" sz="2400" b="1" dirty="0">
                <a:solidFill>
                  <a:schemeClr val="lt1"/>
                </a:solidFill>
                <a:latin typeface="Montserrat"/>
                <a:sym typeface="Montserrat"/>
              </a:rPr>
              <a:t>Appendix</a:t>
            </a:r>
          </a:p>
        </p:txBody>
      </p:sp>
      <p:graphicFrame>
        <p:nvGraphicFramePr>
          <p:cNvPr id="32" name="Table 3">
            <a:extLst>
              <a:ext uri="{FF2B5EF4-FFF2-40B4-BE49-F238E27FC236}">
                <a16:creationId xmlns:a16="http://schemas.microsoft.com/office/drawing/2014/main" id="{1E35DE36-C610-65A9-E071-DD0C8554C879}"/>
              </a:ext>
            </a:extLst>
          </p:cNvPr>
          <p:cNvGraphicFramePr>
            <a:graphicFrameLocks noGrp="1"/>
          </p:cNvGraphicFramePr>
          <p:nvPr>
            <p:extLst>
              <p:ext uri="{D42A27DB-BD31-4B8C-83A1-F6EECF244321}">
                <p14:modId xmlns:p14="http://schemas.microsoft.com/office/powerpoint/2010/main" val="2709505842"/>
              </p:ext>
            </p:extLst>
          </p:nvPr>
        </p:nvGraphicFramePr>
        <p:xfrm>
          <a:off x="2369699" y="203324"/>
          <a:ext cx="6585001" cy="4349725"/>
        </p:xfrm>
        <a:graphic>
          <a:graphicData uri="http://schemas.openxmlformats.org/drawingml/2006/table">
            <a:tbl>
              <a:tblPr firstRow="1" bandRow="1">
                <a:tableStyleId>{B41D83A2-F0D0-4977-8A09-3C246C4375CF}</a:tableStyleId>
              </a:tblPr>
              <a:tblGrid>
                <a:gridCol w="2375939">
                  <a:extLst>
                    <a:ext uri="{9D8B030D-6E8A-4147-A177-3AD203B41FA5}">
                      <a16:colId xmlns:a16="http://schemas.microsoft.com/office/drawing/2014/main" val="2161977110"/>
                    </a:ext>
                  </a:extLst>
                </a:gridCol>
                <a:gridCol w="4209062">
                  <a:extLst>
                    <a:ext uri="{9D8B030D-6E8A-4147-A177-3AD203B41FA5}">
                      <a16:colId xmlns:a16="http://schemas.microsoft.com/office/drawing/2014/main" val="3478000205"/>
                    </a:ext>
                  </a:extLst>
                </a:gridCol>
              </a:tblGrid>
              <a:tr h="234873">
                <a:tc>
                  <a:txBody>
                    <a:bodyPr/>
                    <a:lstStyle/>
                    <a:p>
                      <a:pPr marL="0" marR="0" lvl="0" indent="0" algn="ctr" defTabSz="825500" rtl="0" fontAlgn="b" latinLnBrk="0">
                        <a:lnSpc>
                          <a:spcPct val="100000"/>
                        </a:lnSpc>
                        <a:spcBef>
                          <a:spcPts val="0"/>
                        </a:spcBef>
                        <a:spcAft>
                          <a:spcPts val="0"/>
                        </a:spcAft>
                        <a:buClr>
                          <a:schemeClr val="lt2"/>
                        </a:buClr>
                        <a:buSzPts val="2800"/>
                        <a:buFont typeface="Montserrat"/>
                        <a:buNone/>
                        <a:tabLst/>
                      </a:pPr>
                      <a:r>
                        <a:rPr lang="en-US" sz="1400" b="1" i="0" u="none" strike="noStrike" cap="none" dirty="0">
                          <a:solidFill>
                            <a:schemeClr val="lt1"/>
                          </a:solidFill>
                          <a:latin typeface="Montserrat"/>
                          <a:cs typeface="Arial"/>
                          <a:sym typeface="Futura PT Medium"/>
                        </a:rPr>
                        <a:t>Metric Name</a:t>
                      </a:r>
                      <a:endParaRPr lang="en-US" sz="1400" b="1" i="0" u="none" strike="noStrike" cap="none" dirty="0">
                        <a:solidFill>
                          <a:schemeClr val="lt1"/>
                        </a:solidFill>
                        <a:latin typeface="Montserrat"/>
                        <a:ea typeface="+mn-ea"/>
                        <a:cs typeface="Arial"/>
                        <a:sym typeface="Futura PT Medium"/>
                      </a:endParaRPr>
                    </a:p>
                  </a:txBody>
                  <a:tcPr marL="137160" marR="45720" marT="22860" marB="22860" anchor="ctr">
                    <a:solidFill>
                      <a:srgbClr val="073763"/>
                    </a:solidFill>
                  </a:tcPr>
                </a:tc>
                <a:tc>
                  <a:txBody>
                    <a:bodyPr/>
                    <a:lstStyle/>
                    <a:p>
                      <a:pPr marL="0" marR="0" lvl="0" indent="0" algn="ctr" defTabSz="825500" rtl="0" fontAlgn="b" latinLnBrk="0">
                        <a:lnSpc>
                          <a:spcPct val="100000"/>
                        </a:lnSpc>
                        <a:spcBef>
                          <a:spcPts val="0"/>
                        </a:spcBef>
                        <a:spcAft>
                          <a:spcPts val="0"/>
                        </a:spcAft>
                        <a:buClr>
                          <a:schemeClr val="lt2"/>
                        </a:buClr>
                        <a:buSzPts val="2800"/>
                        <a:buFont typeface="Montserrat"/>
                        <a:buNone/>
                        <a:tabLst/>
                      </a:pPr>
                      <a:r>
                        <a:rPr lang="en-US" sz="1400" b="1" i="0" u="none" strike="noStrike" cap="none" dirty="0">
                          <a:solidFill>
                            <a:schemeClr val="lt1"/>
                          </a:solidFill>
                          <a:latin typeface="Montserrat"/>
                          <a:sym typeface="Futura PT Medium"/>
                        </a:rPr>
                        <a:t>Description </a:t>
                      </a:r>
                      <a:endParaRPr lang="en-US" sz="1400" b="1" i="0" u="none" strike="noStrike" cap="none" dirty="0">
                        <a:solidFill>
                          <a:schemeClr val="lt1"/>
                        </a:solidFill>
                        <a:latin typeface="Montserrat"/>
                        <a:ea typeface="+mn-ea"/>
                        <a:cs typeface="Calibri" panose="020F0502020204030204" pitchFamily="34" charset="0"/>
                        <a:sym typeface="Futura PT Medium"/>
                      </a:endParaRPr>
                    </a:p>
                  </a:txBody>
                  <a:tcPr marL="137160" marR="45720" marT="22860" marB="22860" anchor="ctr">
                    <a:solidFill>
                      <a:srgbClr val="073763"/>
                    </a:solidFill>
                  </a:tcPr>
                </a:tc>
                <a:extLst>
                  <a:ext uri="{0D108BD9-81ED-4DB2-BD59-A6C34878D82A}">
                    <a16:rowId xmlns:a16="http://schemas.microsoft.com/office/drawing/2014/main" val="106597960"/>
                  </a:ext>
                </a:extLst>
              </a:tr>
              <a:tr h="383214">
                <a:tc>
                  <a:txBody>
                    <a:bodyPr/>
                    <a:lstStyle/>
                    <a:p>
                      <a:pPr lvl="1" algn="l" fontAlgn="b"/>
                      <a:r>
                        <a:rPr lang="en-US" sz="1100" b="1" i="0" u="none" strike="noStrike" cap="none" dirty="0">
                          <a:solidFill>
                            <a:schemeClr val="tx1"/>
                          </a:solidFill>
                          <a:latin typeface="Montserrat"/>
                          <a:cs typeface="Arial"/>
                          <a:sym typeface="Arial"/>
                        </a:rPr>
                        <a:t>Sales per Buying Occasion ($)</a:t>
                      </a:r>
                    </a:p>
                  </a:txBody>
                  <a:tcPr marL="4763" marR="4763" marT="4763" marB="0" anchor="ctr"/>
                </a:tc>
                <a:tc>
                  <a:txBody>
                    <a:bodyPr/>
                    <a:lstStyle/>
                    <a:p>
                      <a:pPr algn="l"/>
                      <a:r>
                        <a:rPr lang="en-US" sz="1050" b="0" u="none" strike="noStrike" cap="none" spc="0" baseline="0" dirty="0">
                          <a:ln>
                            <a:noFill/>
                          </a:ln>
                          <a:solidFill>
                            <a:schemeClr val="tx1"/>
                          </a:solidFill>
                          <a:uFillTx/>
                          <a:latin typeface="Segoe UI" panose="020B0502040204020203" pitchFamily="34" charset="0"/>
                          <a:cs typeface="Segoe UI" panose="020B0502040204020203" pitchFamily="34" charset="0"/>
                          <a:sym typeface="Futura PT Medium"/>
                        </a:rPr>
                        <a:t>Average amount spent per purchase during measurement period</a:t>
                      </a:r>
                      <a:endParaRPr lang="en-US" sz="1050" b="0" i="0" u="none" strike="noStrike" cap="none" spc="0" baseline="0" dirty="0">
                        <a:ln>
                          <a:noFill/>
                        </a:ln>
                        <a:solidFill>
                          <a:schemeClr val="tx1"/>
                        </a:solidFill>
                        <a:uFillTx/>
                        <a:latin typeface="Segoe UI" panose="020B0502040204020203" pitchFamily="34" charset="0"/>
                        <a:ea typeface="+mn-ea"/>
                        <a:cs typeface="Segoe UI" panose="020B0502040204020203" pitchFamily="34" charset="0"/>
                        <a:sym typeface="Futura PT Medium"/>
                      </a:endParaRPr>
                    </a:p>
                  </a:txBody>
                  <a:tcPr marL="137160" marR="45720" marT="22860" marB="22860" anchor="ctr"/>
                </a:tc>
                <a:extLst>
                  <a:ext uri="{0D108BD9-81ED-4DB2-BD59-A6C34878D82A}">
                    <a16:rowId xmlns:a16="http://schemas.microsoft.com/office/drawing/2014/main" val="537694065"/>
                  </a:ext>
                </a:extLst>
              </a:tr>
              <a:tr h="383214">
                <a:tc>
                  <a:txBody>
                    <a:bodyPr/>
                    <a:lstStyle/>
                    <a:p>
                      <a:pPr lvl="1" algn="l" fontAlgn="b"/>
                      <a:r>
                        <a:rPr lang="en-US" sz="1100" b="1" i="0" u="none" strike="noStrike" cap="none" dirty="0">
                          <a:solidFill>
                            <a:schemeClr val="tx1"/>
                          </a:solidFill>
                          <a:latin typeface="Montserrat"/>
                          <a:cs typeface="Arial"/>
                          <a:sym typeface="Arial"/>
                        </a:rPr>
                        <a:t>Household Penetration (%)</a:t>
                      </a:r>
                    </a:p>
                  </a:txBody>
                  <a:tcPr marL="4763" marR="4763" marT="4763" marB="0" anchor="ctr"/>
                </a:tc>
                <a:tc>
                  <a:txBody>
                    <a:bodyPr/>
                    <a:lstStyle/>
                    <a:p>
                      <a:pPr algn="l"/>
                      <a:r>
                        <a:rPr lang="en-US" sz="1050" b="0" u="none" strike="noStrike" cap="none" spc="0" baseline="0" dirty="0">
                          <a:ln>
                            <a:noFill/>
                          </a:ln>
                          <a:solidFill>
                            <a:schemeClr val="tx1"/>
                          </a:solidFill>
                          <a:uFillTx/>
                          <a:latin typeface="Segoe UI" panose="020B0502040204020203" pitchFamily="34" charset="0"/>
                          <a:cs typeface="Segoe UI" panose="020B0502040204020203" pitchFamily="34" charset="0"/>
                          <a:sym typeface="Futura PT Medium"/>
                        </a:rPr>
                        <a:t>Percentage of sample population that made any purchases of the brand/product during the measurement period</a:t>
                      </a:r>
                      <a:endParaRPr lang="en-US" sz="1050" b="0" i="0" u="none" strike="noStrike" cap="none" spc="0" baseline="0" dirty="0">
                        <a:ln>
                          <a:noFill/>
                        </a:ln>
                        <a:solidFill>
                          <a:schemeClr val="tx1"/>
                        </a:solidFill>
                        <a:uFillTx/>
                        <a:latin typeface="Segoe UI" panose="020B0502040204020203" pitchFamily="34" charset="0"/>
                        <a:ea typeface="+mn-ea"/>
                        <a:cs typeface="Segoe UI" panose="020B0502040204020203" pitchFamily="34" charset="0"/>
                        <a:sym typeface="Futura PT Medium"/>
                      </a:endParaRPr>
                    </a:p>
                  </a:txBody>
                  <a:tcPr marL="137160" marR="45720" marT="22860" marB="22860" anchor="ctr"/>
                </a:tc>
                <a:extLst>
                  <a:ext uri="{0D108BD9-81ED-4DB2-BD59-A6C34878D82A}">
                    <a16:rowId xmlns:a16="http://schemas.microsoft.com/office/drawing/2014/main" val="502919881"/>
                  </a:ext>
                </a:extLst>
              </a:tr>
              <a:tr h="383214">
                <a:tc>
                  <a:txBody>
                    <a:bodyPr/>
                    <a:lstStyle/>
                    <a:p>
                      <a:pPr lvl="1" algn="l" fontAlgn="b"/>
                      <a:r>
                        <a:rPr lang="en-US" sz="1100" b="1" i="0" u="none" strike="noStrike" cap="none" dirty="0">
                          <a:solidFill>
                            <a:schemeClr val="tx1"/>
                          </a:solidFill>
                          <a:latin typeface="Montserrat"/>
                          <a:cs typeface="Arial"/>
                          <a:sym typeface="Arial"/>
                        </a:rPr>
                        <a:t>Purchase Occasions</a:t>
                      </a:r>
                    </a:p>
                  </a:txBody>
                  <a:tcPr marL="4763" marR="4763" marT="4763" marB="0" anchor="ctr"/>
                </a:tc>
                <a:tc>
                  <a:txBody>
                    <a:bodyPr/>
                    <a:lstStyle/>
                    <a:p>
                      <a:pPr algn="l"/>
                      <a:r>
                        <a:rPr lang="en-US" sz="1050" b="0" u="none" strike="noStrike" cap="none" spc="0" baseline="0" dirty="0">
                          <a:ln>
                            <a:noFill/>
                          </a:ln>
                          <a:solidFill>
                            <a:schemeClr val="tx1"/>
                          </a:solidFill>
                          <a:uFillTx/>
                          <a:latin typeface="Segoe UI" panose="020B0502040204020203" pitchFamily="34" charset="0"/>
                          <a:cs typeface="Segoe UI" panose="020B0502040204020203" pitchFamily="34" charset="0"/>
                          <a:sym typeface="Futura PT Medium"/>
                        </a:rPr>
                        <a:t>Average number of purchases by a buyer during the measurement period</a:t>
                      </a:r>
                      <a:endParaRPr lang="en-US" sz="1050" b="0" i="0" u="none" strike="noStrike" cap="none" spc="0" baseline="0" dirty="0">
                        <a:ln>
                          <a:noFill/>
                        </a:ln>
                        <a:solidFill>
                          <a:schemeClr val="tx1"/>
                        </a:solidFill>
                        <a:uFillTx/>
                        <a:latin typeface="Segoe UI" panose="020B0502040204020203" pitchFamily="34" charset="0"/>
                        <a:ea typeface="+mn-ea"/>
                        <a:cs typeface="Segoe UI" panose="020B0502040204020203" pitchFamily="34" charset="0"/>
                        <a:sym typeface="Futura PT Medium"/>
                      </a:endParaRPr>
                    </a:p>
                  </a:txBody>
                  <a:tcPr marL="137160" marR="45720" marT="22860" marB="22860" anchor="ctr"/>
                </a:tc>
                <a:extLst>
                  <a:ext uri="{0D108BD9-81ED-4DB2-BD59-A6C34878D82A}">
                    <a16:rowId xmlns:a16="http://schemas.microsoft.com/office/drawing/2014/main" val="1780119172"/>
                  </a:ext>
                </a:extLst>
              </a:tr>
              <a:tr h="295591">
                <a:tc>
                  <a:txBody>
                    <a:bodyPr/>
                    <a:lstStyle/>
                    <a:p>
                      <a:pPr lvl="1" algn="l" fontAlgn="b"/>
                      <a:r>
                        <a:rPr lang="en-US" sz="1100" b="1" i="0" u="none" strike="noStrike" cap="none" dirty="0">
                          <a:solidFill>
                            <a:schemeClr val="tx1"/>
                          </a:solidFill>
                          <a:latin typeface="Montserrat"/>
                          <a:cs typeface="Arial"/>
                          <a:sym typeface="Arial"/>
                        </a:rPr>
                        <a:t>Sales Rate ($)</a:t>
                      </a:r>
                    </a:p>
                  </a:txBody>
                  <a:tcPr marL="4763" marR="4763" marT="4763" marB="0" anchor="ctr"/>
                </a:tc>
                <a:tc>
                  <a:txBody>
                    <a:bodyPr/>
                    <a:lstStyle/>
                    <a:p>
                      <a:pPr algn="l"/>
                      <a:r>
                        <a:rPr lang="en-US" sz="1050" b="0" u="none" strike="noStrike" cap="none" spc="0" baseline="0" dirty="0">
                          <a:ln>
                            <a:noFill/>
                          </a:ln>
                          <a:solidFill>
                            <a:schemeClr val="tx1"/>
                          </a:solidFill>
                          <a:uFillTx/>
                          <a:latin typeface="Segoe UI" panose="020B0502040204020203" pitchFamily="34" charset="0"/>
                          <a:cs typeface="Segoe UI" panose="020B0502040204020203" pitchFamily="34" charset="0"/>
                          <a:sym typeface="Futura PT Medium"/>
                        </a:rPr>
                        <a:t>Average dollars spent per buyer during the measurement</a:t>
                      </a:r>
                      <a:endParaRPr lang="en-US" sz="1050" b="0" i="0" u="none" strike="noStrike" cap="none" spc="0" baseline="0" dirty="0">
                        <a:ln>
                          <a:noFill/>
                        </a:ln>
                        <a:solidFill>
                          <a:schemeClr val="tx1"/>
                        </a:solidFill>
                        <a:uFillTx/>
                        <a:latin typeface="Segoe UI" panose="020B0502040204020203" pitchFamily="34" charset="0"/>
                        <a:ea typeface="+mn-ea"/>
                        <a:cs typeface="Segoe UI" panose="020B0502040204020203" pitchFamily="34" charset="0"/>
                        <a:sym typeface="Futura PT Medium"/>
                      </a:endParaRPr>
                    </a:p>
                  </a:txBody>
                  <a:tcPr marL="137160" marR="45720" marT="22860" marB="22860" anchor="ctr"/>
                </a:tc>
                <a:extLst>
                  <a:ext uri="{0D108BD9-81ED-4DB2-BD59-A6C34878D82A}">
                    <a16:rowId xmlns:a16="http://schemas.microsoft.com/office/drawing/2014/main" val="2976915989"/>
                  </a:ext>
                </a:extLst>
              </a:tr>
              <a:tr h="383214">
                <a:tc>
                  <a:txBody>
                    <a:bodyPr/>
                    <a:lstStyle/>
                    <a:p>
                      <a:pPr lvl="1" algn="l" fontAlgn="b"/>
                      <a:r>
                        <a:rPr lang="en-US" sz="1100" b="1" i="0" u="none" strike="noStrike" cap="none" dirty="0">
                          <a:solidFill>
                            <a:schemeClr val="tx1"/>
                          </a:solidFill>
                          <a:latin typeface="Montserrat"/>
                          <a:cs typeface="Arial"/>
                          <a:sym typeface="Arial"/>
                        </a:rPr>
                        <a:t>Average Sales per Household ($)</a:t>
                      </a:r>
                    </a:p>
                  </a:txBody>
                  <a:tcPr marL="4763" marR="4763" marT="4763" marB="0" anchor="ctr"/>
                </a:tc>
                <a:tc>
                  <a:txBody>
                    <a:bodyPr/>
                    <a:lstStyle/>
                    <a:p>
                      <a:pPr algn="l"/>
                      <a:r>
                        <a:rPr lang="en-US" sz="1050" b="0" u="none" strike="noStrike" cap="none" spc="0" baseline="0" dirty="0">
                          <a:ln>
                            <a:noFill/>
                          </a:ln>
                          <a:solidFill>
                            <a:schemeClr val="tx1"/>
                          </a:solidFill>
                          <a:uFillTx/>
                          <a:latin typeface="Segoe UI" panose="020B0502040204020203" pitchFamily="34" charset="0"/>
                          <a:cs typeface="Segoe UI" panose="020B0502040204020203" pitchFamily="34" charset="0"/>
                          <a:sym typeface="Futura PT Medium"/>
                        </a:rPr>
                        <a:t>Total dollars spent per household during the measurement period. </a:t>
                      </a:r>
                      <a:r>
                        <a:rPr lang="en-US" sz="1050" b="0" i="0" u="none" strike="noStrike" kern="1200" cap="none" dirty="0">
                          <a:solidFill>
                            <a:prstClr val="black"/>
                          </a:solidFill>
                          <a:latin typeface="Segoe UI" panose="020B0502040204020203" pitchFamily="34" charset="0"/>
                          <a:ea typeface="Arial"/>
                          <a:cs typeface="Segoe UI" panose="020B0502040204020203" pitchFamily="34" charset="0"/>
                          <a:sym typeface="Arial"/>
                        </a:rPr>
                        <a:t>This average includes all buyers and non-buyers.</a:t>
                      </a:r>
                      <a:endParaRPr lang="en-US" sz="1050" b="0" i="0" u="none" strike="noStrike" cap="none" spc="0" baseline="0" dirty="0">
                        <a:ln>
                          <a:noFill/>
                        </a:ln>
                        <a:solidFill>
                          <a:schemeClr val="tx1"/>
                        </a:solidFill>
                        <a:uFillTx/>
                        <a:latin typeface="Segoe UI" panose="020B0502040204020203" pitchFamily="34" charset="0"/>
                        <a:ea typeface="+mn-ea"/>
                        <a:cs typeface="Segoe UI" panose="020B0502040204020203" pitchFamily="34" charset="0"/>
                        <a:sym typeface="Futura PT Medium"/>
                      </a:endParaRPr>
                    </a:p>
                  </a:txBody>
                  <a:tcPr marL="137160" marR="45720" marT="22860" marB="22860" anchor="ctr"/>
                </a:tc>
                <a:extLst>
                  <a:ext uri="{0D108BD9-81ED-4DB2-BD59-A6C34878D82A}">
                    <a16:rowId xmlns:a16="http://schemas.microsoft.com/office/drawing/2014/main" val="3082580849"/>
                  </a:ext>
                </a:extLst>
              </a:tr>
              <a:tr h="383214">
                <a:tc>
                  <a:txBody>
                    <a:bodyPr/>
                    <a:lstStyle/>
                    <a:p>
                      <a:pPr lvl="1" algn="l" fontAlgn="b"/>
                      <a:r>
                        <a:rPr lang="es-MX" sz="1100" b="1" i="0" u="none" strike="noStrike" cap="none" dirty="0">
                          <a:solidFill>
                            <a:schemeClr val="tx1"/>
                          </a:solidFill>
                          <a:latin typeface="Montserrat"/>
                          <a:cs typeface="Arial"/>
                          <a:sym typeface="Arial"/>
                        </a:rPr>
                        <a:t>Attributable Purchases</a:t>
                      </a:r>
                      <a:endParaRPr lang="en-US" sz="1100" b="1" i="0" u="none" strike="noStrike" cap="none" dirty="0">
                        <a:solidFill>
                          <a:schemeClr val="tx1"/>
                        </a:solidFill>
                        <a:latin typeface="Montserrat"/>
                        <a:cs typeface="Arial"/>
                        <a:sym typeface="Arial"/>
                      </a:endParaRPr>
                    </a:p>
                  </a:txBody>
                  <a:tcPr marL="4763" marR="4763" marT="4763" marB="0" anchor="ctr"/>
                </a:tc>
                <a:tc>
                  <a:txBody>
                    <a:bodyPr/>
                    <a:lstStyle/>
                    <a:p>
                      <a:pPr algn="l"/>
                      <a:r>
                        <a:rPr lang="en-US" sz="1050" b="0" u="none" strike="noStrike" cap="none" spc="0" baseline="0" dirty="0">
                          <a:ln>
                            <a:noFill/>
                          </a:ln>
                          <a:solidFill>
                            <a:schemeClr val="tx1"/>
                          </a:solidFill>
                          <a:uFillTx/>
                          <a:latin typeface="Segoe UI" panose="020B0502040204020203" pitchFamily="34" charset="0"/>
                          <a:cs typeface="Segoe UI" panose="020B0502040204020203" pitchFamily="34" charset="0"/>
                          <a:sym typeface="Futura PT Medium"/>
                        </a:rPr>
                        <a:t>Number of purchases of all households exposed to the campaign during the measurement period</a:t>
                      </a:r>
                      <a:endParaRPr lang="en-US" sz="1050" b="0" i="0" u="none" strike="noStrike" cap="none" spc="0" baseline="0" dirty="0">
                        <a:ln>
                          <a:noFill/>
                        </a:ln>
                        <a:solidFill>
                          <a:schemeClr val="tx1"/>
                        </a:solidFill>
                        <a:uFillTx/>
                        <a:latin typeface="Segoe UI" panose="020B0502040204020203" pitchFamily="34" charset="0"/>
                        <a:ea typeface="+mn-ea"/>
                        <a:cs typeface="Segoe UI" panose="020B0502040204020203" pitchFamily="34" charset="0"/>
                        <a:sym typeface="Futura PT Medium"/>
                      </a:endParaRPr>
                    </a:p>
                  </a:txBody>
                  <a:tcPr marL="137160" marR="45720" marT="22860" marB="22860" anchor="ctr"/>
                </a:tc>
                <a:extLst>
                  <a:ext uri="{0D108BD9-81ED-4DB2-BD59-A6C34878D82A}">
                    <a16:rowId xmlns:a16="http://schemas.microsoft.com/office/drawing/2014/main" val="192696487"/>
                  </a:ext>
                </a:extLst>
              </a:tr>
              <a:tr h="383214">
                <a:tc>
                  <a:txBody>
                    <a:bodyPr/>
                    <a:lstStyle/>
                    <a:p>
                      <a:pPr lvl="1" algn="l" fontAlgn="b"/>
                      <a:r>
                        <a:rPr lang="es-MX" sz="1100" b="1" i="0" u="none" strike="noStrike" cap="none" dirty="0">
                          <a:solidFill>
                            <a:schemeClr val="tx1"/>
                          </a:solidFill>
                          <a:latin typeface="Montserrat"/>
                          <a:cs typeface="Arial"/>
                          <a:sym typeface="Arial"/>
                        </a:rPr>
                        <a:t>Attributable Purchases ($)</a:t>
                      </a:r>
                      <a:endParaRPr lang="en-US" sz="1100" b="1" i="0" u="none" strike="noStrike" cap="none" dirty="0">
                        <a:solidFill>
                          <a:schemeClr val="tx1"/>
                        </a:solidFill>
                        <a:latin typeface="Montserrat"/>
                        <a:cs typeface="Arial"/>
                        <a:sym typeface="Arial"/>
                      </a:endParaRPr>
                    </a:p>
                  </a:txBody>
                  <a:tcPr marL="4763" marR="4763" marT="4763" marB="0" anchor="ctr"/>
                </a:tc>
                <a:tc>
                  <a:txBody>
                    <a:bodyPr/>
                    <a:lstStyle/>
                    <a:p>
                      <a:pPr algn="l"/>
                      <a:r>
                        <a:rPr lang="en-US" sz="1050" b="0" u="none" strike="noStrike" cap="none" spc="0" baseline="0" dirty="0">
                          <a:ln>
                            <a:noFill/>
                          </a:ln>
                          <a:solidFill>
                            <a:schemeClr val="tx1"/>
                          </a:solidFill>
                          <a:uFillTx/>
                          <a:latin typeface="Segoe UI" panose="020B0502040204020203" pitchFamily="34" charset="0"/>
                          <a:cs typeface="Segoe UI" panose="020B0502040204020203" pitchFamily="34" charset="0"/>
                          <a:sym typeface="Futura PT Medium"/>
                        </a:rPr>
                        <a:t>Total sales ($) of all households exposed to the campaign during the measurement period</a:t>
                      </a:r>
                      <a:endParaRPr lang="en-US" sz="1050" b="0" i="0" u="none" strike="noStrike" cap="none" spc="0" baseline="0" dirty="0">
                        <a:ln>
                          <a:noFill/>
                        </a:ln>
                        <a:solidFill>
                          <a:schemeClr val="tx1"/>
                        </a:solidFill>
                        <a:uFillTx/>
                        <a:latin typeface="Segoe UI" panose="020B0502040204020203" pitchFamily="34" charset="0"/>
                        <a:ea typeface="+mn-ea"/>
                        <a:cs typeface="Segoe UI" panose="020B0502040204020203" pitchFamily="34" charset="0"/>
                        <a:sym typeface="Futura PT Medium"/>
                      </a:endParaRPr>
                    </a:p>
                  </a:txBody>
                  <a:tcPr marL="137160" marR="45720" marT="22860" marB="22860" anchor="ctr"/>
                </a:tc>
                <a:extLst>
                  <a:ext uri="{0D108BD9-81ED-4DB2-BD59-A6C34878D82A}">
                    <a16:rowId xmlns:a16="http://schemas.microsoft.com/office/drawing/2014/main" val="4265558391"/>
                  </a:ext>
                </a:extLst>
              </a:tr>
              <a:tr h="556278">
                <a:tc>
                  <a:txBody>
                    <a:bodyPr/>
                    <a:lstStyle/>
                    <a:p>
                      <a:pPr lvl="1" algn="l" fontAlgn="b"/>
                      <a:r>
                        <a:rPr lang="es-MX" sz="1100" b="1" i="0" u="none" strike="noStrike" cap="none" dirty="0" err="1">
                          <a:solidFill>
                            <a:schemeClr val="tx1"/>
                          </a:solidFill>
                          <a:latin typeface="Montserrat"/>
                          <a:cs typeface="Arial"/>
                          <a:sym typeface="Arial"/>
                        </a:rPr>
                        <a:t>Return</a:t>
                      </a:r>
                      <a:r>
                        <a:rPr lang="es-MX" sz="1100" b="1" i="0" u="none" strike="noStrike" cap="none" dirty="0">
                          <a:solidFill>
                            <a:schemeClr val="tx1"/>
                          </a:solidFill>
                          <a:latin typeface="Montserrat"/>
                          <a:cs typeface="Arial"/>
                          <a:sym typeface="Arial"/>
                        </a:rPr>
                        <a:t> </a:t>
                      </a:r>
                      <a:r>
                        <a:rPr lang="es-MX" sz="1100" b="1" i="0" u="none" strike="noStrike" cap="none" dirty="0" err="1">
                          <a:solidFill>
                            <a:schemeClr val="tx1"/>
                          </a:solidFill>
                          <a:latin typeface="Montserrat"/>
                          <a:cs typeface="Arial"/>
                          <a:sym typeface="Arial"/>
                        </a:rPr>
                        <a:t>on</a:t>
                      </a:r>
                      <a:r>
                        <a:rPr lang="es-MX" sz="1100" b="1" i="0" u="none" strike="noStrike" cap="none" dirty="0">
                          <a:solidFill>
                            <a:schemeClr val="tx1"/>
                          </a:solidFill>
                          <a:latin typeface="Montserrat"/>
                          <a:cs typeface="Arial"/>
                          <a:sym typeface="Arial"/>
                        </a:rPr>
                        <a:t> Ad </a:t>
                      </a:r>
                      <a:r>
                        <a:rPr lang="es-MX" sz="1100" b="1" i="0" u="none" strike="noStrike" cap="none" dirty="0" err="1">
                          <a:solidFill>
                            <a:schemeClr val="tx1"/>
                          </a:solidFill>
                          <a:latin typeface="Montserrat"/>
                          <a:cs typeface="Arial"/>
                          <a:sym typeface="Arial"/>
                        </a:rPr>
                        <a:t>Spend</a:t>
                      </a:r>
                      <a:r>
                        <a:rPr lang="es-MX" sz="1100" b="1" i="0" u="none" strike="noStrike" cap="none" dirty="0">
                          <a:solidFill>
                            <a:schemeClr val="tx1"/>
                          </a:solidFill>
                          <a:latin typeface="Montserrat"/>
                          <a:cs typeface="Arial"/>
                          <a:sym typeface="Arial"/>
                        </a:rPr>
                        <a:t> (ROAS)</a:t>
                      </a:r>
                      <a:endParaRPr lang="en-US" sz="1100" b="1" i="0" u="none" strike="noStrike" cap="none" dirty="0">
                        <a:solidFill>
                          <a:schemeClr val="tx1"/>
                        </a:solidFill>
                        <a:latin typeface="Montserrat"/>
                        <a:cs typeface="Arial"/>
                        <a:sym typeface="Arial"/>
                      </a:endParaRPr>
                    </a:p>
                  </a:txBody>
                  <a:tcPr marL="4763" marR="4763" marT="4763" marB="0" anchor="ctr"/>
                </a:tc>
                <a:tc>
                  <a:txBody>
                    <a:bodyPr/>
                    <a:lstStyle/>
                    <a:p>
                      <a:pPr algn="l"/>
                      <a:r>
                        <a:rPr lang="en-US" sz="1050" b="0" u="none" strike="noStrike" cap="none" spc="0" baseline="0" dirty="0">
                          <a:ln>
                            <a:noFill/>
                          </a:ln>
                          <a:solidFill>
                            <a:schemeClr val="tx1"/>
                          </a:solidFill>
                          <a:uFillTx/>
                          <a:latin typeface="Segoe UI" panose="020B0502040204020203" pitchFamily="34" charset="0"/>
                          <a:cs typeface="Segoe UI" panose="020B0502040204020203" pitchFamily="34" charset="0"/>
                          <a:sym typeface="Futura PT Medium"/>
                        </a:rPr>
                        <a:t>Total sales ($) of all households exposed to the campaign, divided by the media spend.  Reported as a multiple of media spend. </a:t>
                      </a:r>
                      <a:endParaRPr lang="en-US" sz="1050" b="0" i="0" u="none" strike="noStrike" cap="none" spc="0" baseline="0" dirty="0">
                        <a:ln>
                          <a:noFill/>
                        </a:ln>
                        <a:solidFill>
                          <a:schemeClr val="tx1"/>
                        </a:solidFill>
                        <a:uFillTx/>
                        <a:latin typeface="Segoe UI" panose="020B0502040204020203" pitchFamily="34" charset="0"/>
                        <a:ea typeface="+mn-ea"/>
                        <a:cs typeface="Segoe UI" panose="020B0502040204020203" pitchFamily="34" charset="0"/>
                        <a:sym typeface="Futura PT Medium"/>
                      </a:endParaRPr>
                    </a:p>
                  </a:txBody>
                  <a:tcPr marL="137160" marR="45720" marT="22860" marB="22860" anchor="ctr"/>
                </a:tc>
                <a:extLst>
                  <a:ext uri="{0D108BD9-81ED-4DB2-BD59-A6C34878D82A}">
                    <a16:rowId xmlns:a16="http://schemas.microsoft.com/office/drawing/2014/main" val="3448336530"/>
                  </a:ext>
                </a:extLst>
              </a:tr>
              <a:tr h="556278">
                <a:tc>
                  <a:txBody>
                    <a:bodyPr/>
                    <a:lstStyle/>
                    <a:p>
                      <a:pPr lvl="1" algn="l" fontAlgn="b"/>
                      <a:r>
                        <a:rPr lang="es-MX" sz="1100" b="1" i="0" u="none" strike="noStrike" cap="none" dirty="0">
                          <a:solidFill>
                            <a:schemeClr val="tx1"/>
                          </a:solidFill>
                          <a:latin typeface="Montserrat"/>
                          <a:cs typeface="Arial"/>
                          <a:sym typeface="Arial"/>
                        </a:rPr>
                        <a:t>Incremental ROAS</a:t>
                      </a:r>
                      <a:endParaRPr lang="en-US" sz="1100" b="1" i="0" u="none" strike="noStrike" cap="none" dirty="0">
                        <a:solidFill>
                          <a:schemeClr val="tx1"/>
                        </a:solidFill>
                        <a:latin typeface="Montserrat"/>
                        <a:cs typeface="Arial"/>
                        <a:sym typeface="Arial"/>
                      </a:endParaRPr>
                    </a:p>
                  </a:txBody>
                  <a:tcPr marL="4763" marR="4763" marT="4763" marB="0" anchor="ctr"/>
                </a:tc>
                <a:tc>
                  <a:txBody>
                    <a:bodyPr/>
                    <a:lstStyle/>
                    <a:p>
                      <a:pPr algn="l"/>
                      <a:r>
                        <a:rPr lang="en-US" sz="1050" b="0" u="none" strike="noStrike" cap="none" spc="0" baseline="0" dirty="0">
                          <a:ln>
                            <a:noFill/>
                          </a:ln>
                          <a:solidFill>
                            <a:schemeClr val="tx1"/>
                          </a:solidFill>
                          <a:uFillTx/>
                          <a:latin typeface="Segoe UI" panose="020B0502040204020203" pitchFamily="34" charset="0"/>
                          <a:cs typeface="Segoe UI" panose="020B0502040204020203" pitchFamily="34" charset="0"/>
                          <a:sym typeface="Futura PT Medium"/>
                        </a:rPr>
                        <a:t>Incremental total sales ($) of all households exposed to the campaign, divided by the media spend.  Reported as a multiple of media spend. </a:t>
                      </a:r>
                      <a:endParaRPr lang="en-US" sz="1050" b="0" i="0" u="none" strike="noStrike" cap="none" spc="0" baseline="0" dirty="0">
                        <a:ln>
                          <a:noFill/>
                        </a:ln>
                        <a:solidFill>
                          <a:schemeClr val="tx1"/>
                        </a:solidFill>
                        <a:uFillTx/>
                        <a:latin typeface="Segoe UI" panose="020B0502040204020203" pitchFamily="34" charset="0"/>
                        <a:ea typeface="+mn-ea"/>
                        <a:cs typeface="Segoe UI" panose="020B0502040204020203" pitchFamily="34" charset="0"/>
                        <a:sym typeface="Futura PT Medium"/>
                      </a:endParaRPr>
                    </a:p>
                  </a:txBody>
                  <a:tcPr marL="137160" marR="45720" marT="22860" marB="22860" anchor="ctr"/>
                </a:tc>
                <a:extLst>
                  <a:ext uri="{0D108BD9-81ED-4DB2-BD59-A6C34878D82A}">
                    <a16:rowId xmlns:a16="http://schemas.microsoft.com/office/drawing/2014/main" val="1926949676"/>
                  </a:ext>
                </a:extLst>
              </a:tr>
              <a:tr h="383214">
                <a:tc>
                  <a:txBody>
                    <a:bodyPr/>
                    <a:lstStyle/>
                    <a:p>
                      <a:pPr lvl="1" algn="l" fontAlgn="b"/>
                      <a:r>
                        <a:rPr lang="es-MX" sz="1100" b="1" i="0" u="none" strike="noStrike" cap="none">
                          <a:solidFill>
                            <a:schemeClr val="tx1"/>
                          </a:solidFill>
                          <a:latin typeface="Montserrat"/>
                          <a:cs typeface="Arial"/>
                          <a:sym typeface="Arial"/>
                        </a:rPr>
                        <a:t>Incremental Sales</a:t>
                      </a:r>
                      <a:endParaRPr lang="en-US" sz="1100" b="1" i="0" u="none" strike="noStrike" cap="none" dirty="0">
                        <a:solidFill>
                          <a:schemeClr val="tx1"/>
                        </a:solidFill>
                        <a:latin typeface="Montserrat"/>
                        <a:cs typeface="Arial"/>
                        <a:sym typeface="Arial"/>
                      </a:endParaRPr>
                    </a:p>
                  </a:txBody>
                  <a:tcPr marL="4763" marR="4763" marT="4763" marB="0" anchor="ctr"/>
                </a:tc>
                <a:tc>
                  <a:txBody>
                    <a:bodyPr/>
                    <a:lstStyle/>
                    <a:p>
                      <a:pPr marL="0" marR="0" lvl="0" indent="0" algn="l" defTabSz="825500" rtl="0" eaLnBrk="1" fontAlgn="auto" latinLnBrk="0" hangingPunct="1">
                        <a:lnSpc>
                          <a:spcPct val="100000"/>
                        </a:lnSpc>
                        <a:spcBef>
                          <a:spcPts val="0"/>
                        </a:spcBef>
                        <a:spcAft>
                          <a:spcPts val="0"/>
                        </a:spcAft>
                        <a:buClrTx/>
                        <a:buSzTx/>
                        <a:buFontTx/>
                        <a:buNone/>
                        <a:tabLst/>
                        <a:defRPr/>
                      </a:pPr>
                      <a:r>
                        <a:rPr lang="en-US" sz="1050" b="0" u="none" strike="noStrike" cap="none" spc="0" baseline="0" dirty="0">
                          <a:ln>
                            <a:noFill/>
                          </a:ln>
                          <a:solidFill>
                            <a:schemeClr val="tx1"/>
                          </a:solidFill>
                          <a:uFillTx/>
                          <a:latin typeface="Segoe UI" panose="020B0502040204020203" pitchFamily="34" charset="0"/>
                          <a:cs typeface="Segoe UI" panose="020B0502040204020203" pitchFamily="34" charset="0"/>
                          <a:sym typeface="Futura PT Medium"/>
                        </a:rPr>
                        <a:t>Incremental total sales ($) of all households exposed to the campaign</a:t>
                      </a:r>
                      <a:endParaRPr lang="en-US" sz="1050" b="0" i="0" u="none" strike="noStrike" cap="none" spc="0" baseline="0" dirty="0">
                        <a:ln>
                          <a:noFill/>
                        </a:ln>
                        <a:solidFill>
                          <a:schemeClr val="tx1"/>
                        </a:solidFill>
                        <a:uFillTx/>
                        <a:latin typeface="Segoe UI" panose="020B0502040204020203" pitchFamily="34" charset="0"/>
                        <a:ea typeface="+mn-ea"/>
                        <a:cs typeface="Segoe UI" panose="020B0502040204020203" pitchFamily="34" charset="0"/>
                        <a:sym typeface="Futura PT Medium"/>
                      </a:endParaRPr>
                    </a:p>
                  </a:txBody>
                  <a:tcPr marL="137160" marR="45720" marT="22860" marB="22860" anchor="ctr"/>
                </a:tc>
                <a:extLst>
                  <a:ext uri="{0D108BD9-81ED-4DB2-BD59-A6C34878D82A}">
                    <a16:rowId xmlns:a16="http://schemas.microsoft.com/office/drawing/2014/main" val="1044652690"/>
                  </a:ext>
                </a:extLst>
              </a:tr>
            </a:tbl>
          </a:graphicData>
        </a:graphic>
      </p:graphicFrame>
    </p:spTree>
    <p:extLst>
      <p:ext uri="{BB962C8B-B14F-4D97-AF65-F5344CB8AC3E}">
        <p14:creationId xmlns:p14="http://schemas.microsoft.com/office/powerpoint/2010/main" val="315542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25749B31-35CD-FF3D-442E-092B77C888BC}"/>
              </a:ext>
            </a:extLst>
          </p:cNvPr>
          <p:cNvSpPr/>
          <p:nvPr/>
        </p:nvSpPr>
        <p:spPr>
          <a:xfrm>
            <a:off x="330976" y="3670166"/>
            <a:ext cx="8345019" cy="938681"/>
          </a:xfrm>
          <a:prstGeom prst="roundRect">
            <a:avLst/>
          </a:prstGeom>
          <a:solidFill>
            <a:srgbClr val="E4F1F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endParaRPr kumimoji="0" lang="en-US" sz="1000" b="1"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5" name="Rectangle: Rounded Corners 4">
            <a:extLst>
              <a:ext uri="{FF2B5EF4-FFF2-40B4-BE49-F238E27FC236}">
                <a16:creationId xmlns:a16="http://schemas.microsoft.com/office/drawing/2014/main" id="{A26D318D-5EF9-14BB-C63B-4C75DB8E8671}"/>
              </a:ext>
            </a:extLst>
          </p:cNvPr>
          <p:cNvSpPr/>
          <p:nvPr/>
        </p:nvSpPr>
        <p:spPr>
          <a:xfrm>
            <a:off x="5997905" y="1154649"/>
            <a:ext cx="2726160" cy="340475"/>
          </a:xfrm>
          <a:prstGeom prst="roundRect">
            <a:avLst/>
          </a:prstGeom>
          <a:solidFill>
            <a:srgbClr val="1F2B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FFFFFF"/>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CONSIDERATION EFFECTS</a:t>
            </a:r>
          </a:p>
        </p:txBody>
      </p:sp>
      <p:sp>
        <p:nvSpPr>
          <p:cNvPr id="7" name="Rectangle: Rounded Corners 6">
            <a:extLst>
              <a:ext uri="{FF2B5EF4-FFF2-40B4-BE49-F238E27FC236}">
                <a16:creationId xmlns:a16="http://schemas.microsoft.com/office/drawing/2014/main" id="{8AE29C88-8CE1-80D2-649B-A4FA39482E8C}"/>
              </a:ext>
            </a:extLst>
          </p:cNvPr>
          <p:cNvSpPr/>
          <p:nvPr/>
        </p:nvSpPr>
        <p:spPr>
          <a:xfrm>
            <a:off x="5356971" y="2583720"/>
            <a:ext cx="3367094" cy="361839"/>
          </a:xfrm>
          <a:prstGeom prst="roundRect">
            <a:avLst/>
          </a:prstGeom>
          <a:solidFill>
            <a:srgbClr val="1F2B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FFFFFF"/>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SALES EFFECTS</a:t>
            </a:r>
          </a:p>
        </p:txBody>
      </p:sp>
      <p:sp>
        <p:nvSpPr>
          <p:cNvPr id="9" name="Rectangle: Rounded Corners 8">
            <a:extLst>
              <a:ext uri="{FF2B5EF4-FFF2-40B4-BE49-F238E27FC236}">
                <a16:creationId xmlns:a16="http://schemas.microsoft.com/office/drawing/2014/main" id="{E2FF0CAC-A7CD-CE41-49EC-521FAD8B4A01}"/>
              </a:ext>
            </a:extLst>
          </p:cNvPr>
          <p:cNvSpPr/>
          <p:nvPr/>
        </p:nvSpPr>
        <p:spPr>
          <a:xfrm>
            <a:off x="336316" y="1138626"/>
            <a:ext cx="2726160" cy="340475"/>
          </a:xfrm>
          <a:prstGeom prst="roundRect">
            <a:avLst/>
          </a:prstGeom>
          <a:solidFill>
            <a:srgbClr val="1F2B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FFFFFF"/>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AUDIENCE EFFECTS</a:t>
            </a:r>
          </a:p>
        </p:txBody>
      </p:sp>
      <p:sp>
        <p:nvSpPr>
          <p:cNvPr id="11" name="Rectangle: Rounded Corners 10">
            <a:extLst>
              <a:ext uri="{FF2B5EF4-FFF2-40B4-BE49-F238E27FC236}">
                <a16:creationId xmlns:a16="http://schemas.microsoft.com/office/drawing/2014/main" id="{0445070D-DB34-9470-FF2D-7EC4033FD42A}"/>
              </a:ext>
            </a:extLst>
          </p:cNvPr>
          <p:cNvSpPr/>
          <p:nvPr/>
        </p:nvSpPr>
        <p:spPr>
          <a:xfrm>
            <a:off x="336316" y="2573038"/>
            <a:ext cx="3367094" cy="367180"/>
          </a:xfrm>
          <a:prstGeom prst="roundRect">
            <a:avLst/>
          </a:prstGeom>
          <a:solidFill>
            <a:srgbClr val="1F2B6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000" b="1" i="0" u="none" strike="noStrike" kern="0" cap="none" spc="0" normalizeH="0" baseline="0" noProof="0" dirty="0">
                <a:ln>
                  <a:noFill/>
                </a:ln>
                <a:solidFill>
                  <a:srgbClr val="FFFFFF"/>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BRAND EFFECTS</a:t>
            </a:r>
          </a:p>
        </p:txBody>
      </p:sp>
      <p:sp>
        <p:nvSpPr>
          <p:cNvPr id="13" name="TextBox 12">
            <a:extLst>
              <a:ext uri="{FF2B5EF4-FFF2-40B4-BE49-F238E27FC236}">
                <a16:creationId xmlns:a16="http://schemas.microsoft.com/office/drawing/2014/main" id="{C5620F5E-F8BC-6965-64F3-60B28406E9DD}"/>
              </a:ext>
            </a:extLst>
          </p:cNvPr>
          <p:cNvSpPr txBox="1"/>
          <p:nvPr/>
        </p:nvSpPr>
        <p:spPr>
          <a:xfrm>
            <a:off x="2283143" y="35716"/>
            <a:ext cx="4563286" cy="461665"/>
          </a:xfrm>
          <a:prstGeom prst="rect">
            <a:avLst/>
          </a:prstGeom>
          <a:noFill/>
        </p:spPr>
        <p:txBody>
          <a:bodyPr wrap="square" lIns="91440" tIns="45720" rIns="91440" bIns="45720" rtlCol="0" anchor="t">
            <a:spAutoFit/>
          </a:bodyPr>
          <a:lstStyle/>
          <a:p>
            <a:pPr marL="0" marR="0" lvl="0" indent="0" algn="ctr" defTabSz="914378" rtl="0" eaLnBrk="1" fontAlgn="auto" latinLnBrk="0" hangingPunct="1">
              <a:lnSpc>
                <a:spcPct val="100000"/>
              </a:lnSpc>
              <a:spcBef>
                <a:spcPts val="0"/>
              </a:spcBef>
              <a:spcAft>
                <a:spcPts val="0"/>
              </a:spcAft>
              <a:buClr>
                <a:srgbClr val="073763"/>
              </a:buClr>
              <a:buSzPts val="2800"/>
              <a:buFont typeface="Arial"/>
              <a:buNone/>
              <a:tabLst/>
              <a:defRPr/>
            </a:pPr>
            <a:r>
              <a:rPr kumimoji="0" lang="en-US" sz="2400" b="1" i="0" u="none" strike="noStrike" kern="0" cap="none" spc="0" normalizeH="0" baseline="0" noProof="0" dirty="0">
                <a:ln>
                  <a:noFill/>
                </a:ln>
                <a:solidFill>
                  <a:srgbClr val="0A3663"/>
                </a:solidFill>
                <a:effectLst/>
                <a:uLnTx/>
                <a:uFillTx/>
                <a:latin typeface="Montserrat"/>
                <a:cs typeface="Arial"/>
                <a:sym typeface="Montserrat"/>
              </a:rPr>
              <a:t>The Measurement </a:t>
            </a:r>
            <a:r>
              <a:rPr kumimoji="0" lang="en-US" sz="2400" b="1" i="0" u="none" strike="noStrike" kern="0" cap="none" spc="0" normalizeH="0" baseline="0" noProof="0" dirty="0">
                <a:ln>
                  <a:noFill/>
                </a:ln>
                <a:solidFill>
                  <a:srgbClr val="3D97A8"/>
                </a:solidFill>
                <a:effectLst/>
                <a:uLnTx/>
                <a:uFillTx/>
                <a:latin typeface="Montserrat"/>
                <a:cs typeface="Arial"/>
                <a:sym typeface="Montserrat"/>
              </a:rPr>
              <a:t>ABCS</a:t>
            </a:r>
          </a:p>
        </p:txBody>
      </p:sp>
      <p:sp>
        <p:nvSpPr>
          <p:cNvPr id="15" name="TextBox 14">
            <a:extLst>
              <a:ext uri="{FF2B5EF4-FFF2-40B4-BE49-F238E27FC236}">
                <a16:creationId xmlns:a16="http://schemas.microsoft.com/office/drawing/2014/main" id="{93A356BF-4C9E-4876-FBE2-83386B9D02B3}"/>
              </a:ext>
            </a:extLst>
          </p:cNvPr>
          <p:cNvSpPr txBox="1"/>
          <p:nvPr/>
        </p:nvSpPr>
        <p:spPr>
          <a:xfrm>
            <a:off x="2255160" y="433786"/>
            <a:ext cx="4606228" cy="285399"/>
          </a:xfrm>
          <a:prstGeom prst="rect">
            <a:avLst/>
          </a:prstGeom>
          <a:noFill/>
        </p:spPr>
        <p:txBody>
          <a:bodyPr wrap="square" lIns="91440" tIns="45720" rIns="91440" bIns="45720" rtlCol="0" anchor="t">
            <a:spAutoFit/>
          </a:bodyPr>
          <a:lstStyle/>
          <a:p>
            <a:pPr marL="0" marR="0" lvl="0" indent="0" algn="ctr" defTabSz="914378" rtl="0" eaLnBrk="1" fontAlgn="auto" latinLnBrk="0" hangingPunct="1">
              <a:lnSpc>
                <a:spcPct val="130000"/>
              </a:lnSpc>
              <a:spcBef>
                <a:spcPts val="0"/>
              </a:spcBef>
              <a:spcAft>
                <a:spcPts val="0"/>
              </a:spcAft>
              <a:buClr>
                <a:srgbClr val="000000"/>
              </a:buClr>
              <a:buSzTx/>
              <a:buFont typeface="Arial"/>
              <a:buNone/>
              <a:tabLst/>
              <a:defRPr/>
            </a:pPr>
            <a:r>
              <a:rPr kumimoji="0" lang="en-GB" sz="1050" b="0" i="0" u="none" strike="noStrike" kern="0" cap="none" spc="0" normalizeH="0" baseline="0" noProof="0" dirty="0">
                <a:ln>
                  <a:noFill/>
                </a:ln>
                <a:solidFill>
                  <a:srgbClr val="000000">
                    <a:lumMod val="85000"/>
                    <a:lumOff val="15000"/>
                  </a:srgbClr>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Holistic full funnel attribution is as simple as </a:t>
            </a:r>
            <a:r>
              <a:rPr kumimoji="0" lang="en-GB" sz="1050" b="0" i="0" u="none" strike="noStrike" kern="0" cap="none" spc="0" normalizeH="0" baseline="0" noProof="0" dirty="0">
                <a:ln>
                  <a:noFill/>
                </a:ln>
                <a:solidFill>
                  <a:srgbClr val="117D98"/>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ABCS…</a:t>
            </a:r>
          </a:p>
        </p:txBody>
      </p:sp>
      <p:sp>
        <p:nvSpPr>
          <p:cNvPr id="17" name="TextBox 16">
            <a:extLst>
              <a:ext uri="{FF2B5EF4-FFF2-40B4-BE49-F238E27FC236}">
                <a16:creationId xmlns:a16="http://schemas.microsoft.com/office/drawing/2014/main" id="{E7808069-8C00-E580-87ED-94003AD86911}"/>
              </a:ext>
            </a:extLst>
          </p:cNvPr>
          <p:cNvSpPr txBox="1"/>
          <p:nvPr/>
        </p:nvSpPr>
        <p:spPr>
          <a:xfrm>
            <a:off x="287192" y="2046389"/>
            <a:ext cx="480047" cy="646331"/>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PPr>
            <a:lvl1pPr defTabSz="914378">
              <a:defRPr sz="3600" b="1">
                <a:solidFill>
                  <a:srgbClr val="0A3663"/>
                </a:solidFill>
                <a:latin typeface="Montserrat"/>
              </a:defRPr>
            </a:lvl1p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0A3663"/>
                </a:solidFill>
                <a:effectLst/>
                <a:uLnTx/>
                <a:uFillTx/>
                <a:latin typeface="Montserrat"/>
                <a:cs typeface="Arial"/>
                <a:sym typeface="Arial"/>
              </a:rPr>
              <a:t>B</a:t>
            </a:r>
          </a:p>
        </p:txBody>
      </p:sp>
      <p:sp>
        <p:nvSpPr>
          <p:cNvPr id="19" name="TextBox 18">
            <a:extLst>
              <a:ext uri="{FF2B5EF4-FFF2-40B4-BE49-F238E27FC236}">
                <a16:creationId xmlns:a16="http://schemas.microsoft.com/office/drawing/2014/main" id="{E21072D8-E078-98D8-8F05-CD0A3C49F739}"/>
              </a:ext>
            </a:extLst>
          </p:cNvPr>
          <p:cNvSpPr txBox="1"/>
          <p:nvPr/>
        </p:nvSpPr>
        <p:spPr>
          <a:xfrm>
            <a:off x="331619" y="3713895"/>
            <a:ext cx="3637318" cy="276999"/>
          </a:xfrm>
          <a:prstGeom prst="rect">
            <a:avLst/>
          </a:prstGeom>
          <a:noFill/>
        </p:spPr>
        <p:txBody>
          <a:bodyPr wrap="square" lIns="91440" tIns="45720" rIns="91440" bIns="45720" rtlCol="0" anchor="t">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1F2B66"/>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Learn How With Hybrid Insights</a:t>
            </a:r>
          </a:p>
        </p:txBody>
      </p:sp>
      <p:sp>
        <p:nvSpPr>
          <p:cNvPr id="21" name="TextBox 20">
            <a:extLst>
              <a:ext uri="{FF2B5EF4-FFF2-40B4-BE49-F238E27FC236}">
                <a16:creationId xmlns:a16="http://schemas.microsoft.com/office/drawing/2014/main" id="{BDA1E60B-D303-66DD-A70C-C96EDD3161D0}"/>
              </a:ext>
            </a:extLst>
          </p:cNvPr>
          <p:cNvSpPr txBox="1"/>
          <p:nvPr/>
        </p:nvSpPr>
        <p:spPr>
          <a:xfrm>
            <a:off x="5068243" y="3717234"/>
            <a:ext cx="3594589" cy="276999"/>
          </a:xfrm>
          <a:prstGeom prst="rect">
            <a:avLst/>
          </a:prstGeom>
          <a:noFill/>
        </p:spPr>
        <p:txBody>
          <a:bodyPr wrap="square" lIns="91440" tIns="45720" rIns="91440" bIns="45720" rtlCol="0" anchor="t">
            <a:sp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1F2B66"/>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Learn Why With Neuro Copy Tests</a:t>
            </a:r>
          </a:p>
        </p:txBody>
      </p:sp>
      <p:grpSp>
        <p:nvGrpSpPr>
          <p:cNvPr id="28" name="Group 27">
            <a:extLst>
              <a:ext uri="{FF2B5EF4-FFF2-40B4-BE49-F238E27FC236}">
                <a16:creationId xmlns:a16="http://schemas.microsoft.com/office/drawing/2014/main" id="{B53DCA4C-6E16-F4FA-6414-413875C91C0D}"/>
              </a:ext>
            </a:extLst>
          </p:cNvPr>
          <p:cNvGrpSpPr/>
          <p:nvPr/>
        </p:nvGrpSpPr>
        <p:grpSpPr>
          <a:xfrm>
            <a:off x="2239708" y="755543"/>
            <a:ext cx="4559509" cy="3921746"/>
            <a:chOff x="3040166" y="1291299"/>
            <a:chExt cx="2724463" cy="2330954"/>
          </a:xfrm>
        </p:grpSpPr>
        <p:pic>
          <p:nvPicPr>
            <p:cNvPr id="23" name="Picture 9" descr="Shape, rectangle&#10;&#10;Description automatically generated">
              <a:extLst>
                <a:ext uri="{FF2B5EF4-FFF2-40B4-BE49-F238E27FC236}">
                  <a16:creationId xmlns:a16="http://schemas.microsoft.com/office/drawing/2014/main" id="{88C66F99-D9D2-479B-F034-433D32E88214}"/>
                </a:ext>
              </a:extLst>
            </p:cNvPr>
            <p:cNvPicPr>
              <a:picLocks noChangeAspect="1"/>
            </p:cNvPicPr>
            <p:nvPr/>
          </p:nvPicPr>
          <p:blipFill>
            <a:blip r:embed="rId3"/>
            <a:stretch>
              <a:fillRect/>
            </a:stretch>
          </p:blipFill>
          <p:spPr>
            <a:xfrm>
              <a:off x="3040166" y="1291299"/>
              <a:ext cx="2724463" cy="467885"/>
            </a:xfrm>
            <a:prstGeom prst="rect">
              <a:avLst/>
            </a:prstGeom>
          </p:spPr>
        </p:pic>
        <p:pic>
          <p:nvPicPr>
            <p:cNvPr id="24" name="Picture 11" descr="Shape, rectangle&#10;&#10;Description automatically generated">
              <a:extLst>
                <a:ext uri="{FF2B5EF4-FFF2-40B4-BE49-F238E27FC236}">
                  <a16:creationId xmlns:a16="http://schemas.microsoft.com/office/drawing/2014/main" id="{5F5AE059-F27D-1E0B-63B0-6D9023E4FE96}"/>
                </a:ext>
              </a:extLst>
            </p:cNvPr>
            <p:cNvPicPr>
              <a:picLocks noChangeAspect="1"/>
            </p:cNvPicPr>
            <p:nvPr/>
          </p:nvPicPr>
          <p:blipFill>
            <a:blip r:embed="rId4"/>
            <a:stretch>
              <a:fillRect/>
            </a:stretch>
          </p:blipFill>
          <p:spPr>
            <a:xfrm>
              <a:off x="3285857" y="1755540"/>
              <a:ext cx="2241136" cy="469065"/>
            </a:xfrm>
            <a:prstGeom prst="rect">
              <a:avLst/>
            </a:prstGeom>
          </p:spPr>
        </p:pic>
        <p:pic>
          <p:nvPicPr>
            <p:cNvPr id="25" name="Picture 12" descr="Shape&#10;&#10;Description automatically generated">
              <a:extLst>
                <a:ext uri="{FF2B5EF4-FFF2-40B4-BE49-F238E27FC236}">
                  <a16:creationId xmlns:a16="http://schemas.microsoft.com/office/drawing/2014/main" id="{3A28C1E2-2C83-5B88-4380-5CA351A65B0C}"/>
                </a:ext>
              </a:extLst>
            </p:cNvPr>
            <p:cNvPicPr>
              <a:picLocks noChangeAspect="1"/>
            </p:cNvPicPr>
            <p:nvPr/>
          </p:nvPicPr>
          <p:blipFill>
            <a:blip r:embed="rId5"/>
            <a:stretch>
              <a:fillRect/>
            </a:stretch>
          </p:blipFill>
          <p:spPr>
            <a:xfrm>
              <a:off x="3557259" y="2219392"/>
              <a:ext cx="1700129" cy="465007"/>
            </a:xfrm>
            <a:prstGeom prst="rect">
              <a:avLst/>
            </a:prstGeom>
          </p:spPr>
        </p:pic>
        <p:pic>
          <p:nvPicPr>
            <p:cNvPr id="26" name="Picture 13" descr="Shape&#10;&#10;Description automatically generated">
              <a:extLst>
                <a:ext uri="{FF2B5EF4-FFF2-40B4-BE49-F238E27FC236}">
                  <a16:creationId xmlns:a16="http://schemas.microsoft.com/office/drawing/2014/main" id="{9E0E49A6-6A78-670C-D0F2-129B77236C86}"/>
                </a:ext>
              </a:extLst>
            </p:cNvPr>
            <p:cNvPicPr>
              <a:picLocks noChangeAspect="1"/>
            </p:cNvPicPr>
            <p:nvPr/>
          </p:nvPicPr>
          <p:blipFill>
            <a:blip r:embed="rId6"/>
            <a:stretch>
              <a:fillRect/>
            </a:stretch>
          </p:blipFill>
          <p:spPr>
            <a:xfrm>
              <a:off x="3824389" y="2667312"/>
              <a:ext cx="1167196" cy="482526"/>
            </a:xfrm>
            <a:prstGeom prst="rect">
              <a:avLst/>
            </a:prstGeom>
          </p:spPr>
        </p:pic>
        <p:pic>
          <p:nvPicPr>
            <p:cNvPr id="27" name="Picture 14" descr="Shape&#10;&#10;Description automatically generated">
              <a:extLst>
                <a:ext uri="{FF2B5EF4-FFF2-40B4-BE49-F238E27FC236}">
                  <a16:creationId xmlns:a16="http://schemas.microsoft.com/office/drawing/2014/main" id="{E8E4BFD1-9FD3-AFE4-07A0-FF3B1B3CA7E1}"/>
                </a:ext>
              </a:extLst>
            </p:cNvPr>
            <p:cNvPicPr>
              <a:picLocks noChangeAspect="1"/>
            </p:cNvPicPr>
            <p:nvPr/>
          </p:nvPicPr>
          <p:blipFill>
            <a:blip r:embed="rId7"/>
            <a:stretch>
              <a:fillRect/>
            </a:stretch>
          </p:blipFill>
          <p:spPr>
            <a:xfrm>
              <a:off x="4090246" y="3128495"/>
              <a:ext cx="633282" cy="493758"/>
            </a:xfrm>
            <a:prstGeom prst="rect">
              <a:avLst/>
            </a:prstGeom>
          </p:spPr>
        </p:pic>
      </p:grpSp>
      <p:sp>
        <p:nvSpPr>
          <p:cNvPr id="30" name="Rectangle: Rounded Corners 29">
            <a:extLst>
              <a:ext uri="{FF2B5EF4-FFF2-40B4-BE49-F238E27FC236}">
                <a16:creationId xmlns:a16="http://schemas.microsoft.com/office/drawing/2014/main" id="{F2F4C5CE-2F3F-2919-5064-AD20D605C0E3}"/>
              </a:ext>
            </a:extLst>
          </p:cNvPr>
          <p:cNvSpPr/>
          <p:nvPr/>
        </p:nvSpPr>
        <p:spPr>
          <a:xfrm>
            <a:off x="3514284" y="841332"/>
            <a:ext cx="2079884" cy="276383"/>
          </a:xfrm>
          <a:prstGeom prst="round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FFFFFF"/>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AUDIENCE EFFECTS</a:t>
            </a:r>
          </a:p>
        </p:txBody>
      </p:sp>
      <p:sp>
        <p:nvSpPr>
          <p:cNvPr id="32" name="Rectangle: Rounded Corners 31">
            <a:extLst>
              <a:ext uri="{FF2B5EF4-FFF2-40B4-BE49-F238E27FC236}">
                <a16:creationId xmlns:a16="http://schemas.microsoft.com/office/drawing/2014/main" id="{345AA45C-C5D3-841C-3EA8-47C77A6C0184}"/>
              </a:ext>
            </a:extLst>
          </p:cNvPr>
          <p:cNvSpPr/>
          <p:nvPr/>
        </p:nvSpPr>
        <p:spPr>
          <a:xfrm>
            <a:off x="3514284" y="1622318"/>
            <a:ext cx="2079884" cy="276383"/>
          </a:xfrm>
          <a:prstGeom prst="round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FFFFFF"/>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BRAND EFFECTS</a:t>
            </a:r>
          </a:p>
        </p:txBody>
      </p:sp>
      <p:sp>
        <p:nvSpPr>
          <p:cNvPr id="34" name="Rectangle: Rounded Corners 33">
            <a:extLst>
              <a:ext uri="{FF2B5EF4-FFF2-40B4-BE49-F238E27FC236}">
                <a16:creationId xmlns:a16="http://schemas.microsoft.com/office/drawing/2014/main" id="{AC8FFE94-F348-1075-D89F-46913C381F19}"/>
              </a:ext>
            </a:extLst>
          </p:cNvPr>
          <p:cNvSpPr/>
          <p:nvPr/>
        </p:nvSpPr>
        <p:spPr>
          <a:xfrm>
            <a:off x="3514284" y="2413242"/>
            <a:ext cx="2079884" cy="276383"/>
          </a:xfrm>
          <a:prstGeom prst="roundRect">
            <a:avLst/>
          </a:prstGeom>
          <a:solidFill>
            <a:schemeClr val="tx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050" b="1" i="0" u="none" strike="noStrike" kern="0" cap="none" spc="0" normalizeH="0" baseline="0" noProof="0" dirty="0">
                <a:ln>
                  <a:noFill/>
                </a:ln>
                <a:solidFill>
                  <a:srgbClr val="FFFFFF"/>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CONSIDERATION EFFECTS</a:t>
            </a:r>
          </a:p>
        </p:txBody>
      </p:sp>
      <p:sp>
        <p:nvSpPr>
          <p:cNvPr id="36" name="TextBox 35">
            <a:extLst>
              <a:ext uri="{FF2B5EF4-FFF2-40B4-BE49-F238E27FC236}">
                <a16:creationId xmlns:a16="http://schemas.microsoft.com/office/drawing/2014/main" id="{06484A30-D670-7803-12BC-99D806450A0A}"/>
              </a:ext>
            </a:extLst>
          </p:cNvPr>
          <p:cNvSpPr txBox="1"/>
          <p:nvPr/>
        </p:nvSpPr>
        <p:spPr>
          <a:xfrm>
            <a:off x="3261323" y="1152564"/>
            <a:ext cx="20266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Brand X Buyer Reach (Index)</a:t>
            </a:r>
          </a:p>
        </p:txBody>
      </p:sp>
      <p:sp>
        <p:nvSpPr>
          <p:cNvPr id="38" name="TextBox 37">
            <a:extLst>
              <a:ext uri="{FF2B5EF4-FFF2-40B4-BE49-F238E27FC236}">
                <a16:creationId xmlns:a16="http://schemas.microsoft.com/office/drawing/2014/main" id="{A05EEBE8-8FAC-4D7D-7818-19B2B8FA0D84}"/>
              </a:ext>
            </a:extLst>
          </p:cNvPr>
          <p:cNvSpPr txBox="1"/>
          <p:nvPr/>
        </p:nvSpPr>
        <p:spPr>
          <a:xfrm>
            <a:off x="5172570" y="1119772"/>
            <a:ext cx="8086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+400%</a:t>
            </a:r>
            <a:endParaRPr kumimoji="0" lang="en-US" sz="2400" b="1"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sym typeface="Arial"/>
            </a:endParaRPr>
          </a:p>
        </p:txBody>
      </p:sp>
      <p:sp>
        <p:nvSpPr>
          <p:cNvPr id="40" name="TextBox 39">
            <a:extLst>
              <a:ext uri="{FF2B5EF4-FFF2-40B4-BE49-F238E27FC236}">
                <a16:creationId xmlns:a16="http://schemas.microsoft.com/office/drawing/2014/main" id="{A2FD27B0-CFF5-A91A-E04E-8A086233B94B}"/>
              </a:ext>
            </a:extLst>
          </p:cNvPr>
          <p:cNvSpPr txBox="1"/>
          <p:nvPr/>
        </p:nvSpPr>
        <p:spPr>
          <a:xfrm>
            <a:off x="3275376" y="1933548"/>
            <a:ext cx="202663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Brand X Buyer Reach (Index)</a:t>
            </a:r>
          </a:p>
        </p:txBody>
      </p:sp>
      <p:sp>
        <p:nvSpPr>
          <p:cNvPr id="42" name="TextBox 41">
            <a:extLst>
              <a:ext uri="{FF2B5EF4-FFF2-40B4-BE49-F238E27FC236}">
                <a16:creationId xmlns:a16="http://schemas.microsoft.com/office/drawing/2014/main" id="{AEBC13C4-7FAA-027B-A202-E4468EB0817B}"/>
              </a:ext>
            </a:extLst>
          </p:cNvPr>
          <p:cNvSpPr txBox="1"/>
          <p:nvPr/>
        </p:nvSpPr>
        <p:spPr>
          <a:xfrm>
            <a:off x="5186623" y="1911439"/>
            <a:ext cx="8086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+365%</a:t>
            </a:r>
            <a:endParaRPr kumimoji="0" lang="en-US" sz="2400" b="1"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sym typeface="Arial"/>
            </a:endParaRPr>
          </a:p>
        </p:txBody>
      </p:sp>
      <p:sp>
        <p:nvSpPr>
          <p:cNvPr id="44" name="TextBox 43">
            <a:extLst>
              <a:ext uri="{FF2B5EF4-FFF2-40B4-BE49-F238E27FC236}">
                <a16:creationId xmlns:a16="http://schemas.microsoft.com/office/drawing/2014/main" id="{B3FE84A6-92CC-8FF3-E685-3986EB10C246}"/>
              </a:ext>
            </a:extLst>
          </p:cNvPr>
          <p:cNvSpPr txBox="1"/>
          <p:nvPr/>
        </p:nvSpPr>
        <p:spPr>
          <a:xfrm>
            <a:off x="3803008" y="2749206"/>
            <a:ext cx="874271"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Web Visits</a:t>
            </a:r>
            <a:endParaRPr kumimoji="0" lang="en-US" sz="1400" b="0" i="0" u="none" strike="noStrike" kern="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sym typeface="Arial"/>
            </a:endParaRPr>
          </a:p>
        </p:txBody>
      </p:sp>
      <p:sp>
        <p:nvSpPr>
          <p:cNvPr id="46" name="TextBox 45">
            <a:extLst>
              <a:ext uri="{FF2B5EF4-FFF2-40B4-BE49-F238E27FC236}">
                <a16:creationId xmlns:a16="http://schemas.microsoft.com/office/drawing/2014/main" id="{816A3041-FB9D-CD22-EA28-8D1229464EC1}"/>
              </a:ext>
            </a:extLst>
          </p:cNvPr>
          <p:cNvSpPr txBox="1"/>
          <p:nvPr/>
        </p:nvSpPr>
        <p:spPr>
          <a:xfrm>
            <a:off x="4538464" y="2716416"/>
            <a:ext cx="80868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+365%</a:t>
            </a:r>
            <a:endParaRPr kumimoji="0" lang="en-US" sz="2400" b="1"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sym typeface="Arial"/>
            </a:endParaRPr>
          </a:p>
        </p:txBody>
      </p:sp>
      <p:sp>
        <p:nvSpPr>
          <p:cNvPr id="48" name="TextBox 47">
            <a:extLst>
              <a:ext uri="{FF2B5EF4-FFF2-40B4-BE49-F238E27FC236}">
                <a16:creationId xmlns:a16="http://schemas.microsoft.com/office/drawing/2014/main" id="{F90207DB-6E6F-8DD5-A6C7-67404216CC0C}"/>
              </a:ext>
            </a:extLst>
          </p:cNvPr>
          <p:cNvSpPr txBox="1"/>
          <p:nvPr/>
        </p:nvSpPr>
        <p:spPr>
          <a:xfrm>
            <a:off x="4118572" y="3152635"/>
            <a:ext cx="8742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C9E3EB"/>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RETAIL</a:t>
            </a:r>
          </a:p>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C9E3EB"/>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VISITORS</a:t>
            </a:r>
          </a:p>
        </p:txBody>
      </p:sp>
      <p:sp>
        <p:nvSpPr>
          <p:cNvPr id="50" name="TextBox 49">
            <a:extLst>
              <a:ext uri="{FF2B5EF4-FFF2-40B4-BE49-F238E27FC236}">
                <a16:creationId xmlns:a16="http://schemas.microsoft.com/office/drawing/2014/main" id="{4B71BE24-2D59-DCAB-8028-3D6DF780DDED}"/>
              </a:ext>
            </a:extLst>
          </p:cNvPr>
          <p:cNvSpPr txBox="1"/>
          <p:nvPr/>
        </p:nvSpPr>
        <p:spPr>
          <a:xfrm>
            <a:off x="4230999" y="3483919"/>
            <a:ext cx="64941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+15%</a:t>
            </a:r>
            <a:endParaRPr kumimoji="0" lang="en-US" sz="1800" b="1" i="0" u="none" strike="noStrike" kern="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Segoe UI" panose="020B0502040204020203" pitchFamily="34" charset="0"/>
              <a:sym typeface="Arial"/>
            </a:endParaRPr>
          </a:p>
        </p:txBody>
      </p:sp>
      <p:sp>
        <p:nvSpPr>
          <p:cNvPr id="52" name="TextBox 51">
            <a:extLst>
              <a:ext uri="{FF2B5EF4-FFF2-40B4-BE49-F238E27FC236}">
                <a16:creationId xmlns:a16="http://schemas.microsoft.com/office/drawing/2014/main" id="{4AEEADC5-54B7-B29E-92E8-FBD848FED65E}"/>
              </a:ext>
            </a:extLst>
          </p:cNvPr>
          <p:cNvSpPr txBox="1"/>
          <p:nvPr/>
        </p:nvSpPr>
        <p:spPr>
          <a:xfrm>
            <a:off x="4100059" y="3845001"/>
            <a:ext cx="8742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C9E3EB"/>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SALES</a:t>
            </a:r>
          </a:p>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C9E3EB"/>
                </a:solidFill>
                <a:effectLst/>
                <a:uLnTx/>
                <a:uFillTx/>
                <a:latin typeface="Montserrat" panose="00000500000000000000" pitchFamily="2" charset="0"/>
                <a:ea typeface="Calibri" panose="020F0502020204030204" pitchFamily="34" charset="0"/>
                <a:cs typeface="Calibri" panose="020F0502020204030204" pitchFamily="34" charset="0"/>
                <a:sym typeface="Arial"/>
              </a:rPr>
              <a:t>EFFECTS</a:t>
            </a:r>
            <a:endParaRPr kumimoji="0" lang="en-US" sz="900" b="0" i="0" u="none" strike="noStrike" kern="0" cap="none" spc="0" normalizeH="0" baseline="0" noProof="0" dirty="0">
              <a:ln>
                <a:noFill/>
              </a:ln>
              <a:solidFill>
                <a:srgbClr val="000000"/>
              </a:solidFill>
              <a:effectLst/>
              <a:uLnTx/>
              <a:uFillTx/>
              <a:latin typeface="Montserrat" panose="00000500000000000000" pitchFamily="2" charset="0"/>
              <a:ea typeface="Calibri" panose="020F0502020204030204" pitchFamily="34" charset="0"/>
              <a:cs typeface="Calibri" panose="020F0502020204030204" pitchFamily="34" charset="0"/>
              <a:sym typeface="Arial"/>
            </a:endParaRPr>
          </a:p>
        </p:txBody>
      </p:sp>
      <p:sp>
        <p:nvSpPr>
          <p:cNvPr id="54" name="TextBox 53">
            <a:extLst>
              <a:ext uri="{FF2B5EF4-FFF2-40B4-BE49-F238E27FC236}">
                <a16:creationId xmlns:a16="http://schemas.microsoft.com/office/drawing/2014/main" id="{E5B044A3-18FA-8D9E-4678-A4F244E5AFDE}"/>
              </a:ext>
            </a:extLst>
          </p:cNvPr>
          <p:cNvSpPr txBox="1"/>
          <p:nvPr/>
        </p:nvSpPr>
        <p:spPr>
          <a:xfrm>
            <a:off x="4230999" y="4181341"/>
            <a:ext cx="631808"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FFC000"/>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+11%</a:t>
            </a:r>
            <a:endParaRPr kumimoji="0" lang="en-US" sz="1800" b="1" i="0" u="none" strike="noStrike" kern="0" cap="none" spc="0" normalizeH="0" baseline="0" noProof="0" dirty="0">
              <a:ln>
                <a:noFill/>
              </a:ln>
              <a:solidFill>
                <a:srgbClr val="FFC000"/>
              </a:solidFill>
              <a:effectLst/>
              <a:uLnTx/>
              <a:uFillTx/>
              <a:latin typeface="Segoe UI" panose="020B0502040204020203" pitchFamily="34" charset="0"/>
              <a:ea typeface="Calibri" panose="020F0502020204030204" pitchFamily="34" charset="0"/>
              <a:cs typeface="Segoe UI" panose="020B0502040204020203" pitchFamily="34" charset="0"/>
              <a:sym typeface="Arial"/>
            </a:endParaRPr>
          </a:p>
        </p:txBody>
      </p:sp>
      <p:sp>
        <p:nvSpPr>
          <p:cNvPr id="56" name="TextBox 55">
            <a:extLst>
              <a:ext uri="{FF2B5EF4-FFF2-40B4-BE49-F238E27FC236}">
                <a16:creationId xmlns:a16="http://schemas.microsoft.com/office/drawing/2014/main" id="{8318166C-FAFD-F6DE-D62C-9FDBB3A24864}"/>
              </a:ext>
            </a:extLst>
          </p:cNvPr>
          <p:cNvSpPr txBox="1"/>
          <p:nvPr/>
        </p:nvSpPr>
        <p:spPr>
          <a:xfrm>
            <a:off x="262556" y="552966"/>
            <a:ext cx="532359" cy="646331"/>
          </a:xfrm>
          <a:prstGeom prst="rect">
            <a:avLst/>
          </a:prstGeom>
          <a:noFill/>
        </p:spPr>
        <p:txBody>
          <a:bodyPr wrap="square" lIns="91440" tIns="45720" rIns="91440" bIns="45720" rtlCol="0" anchor="t">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0A3663"/>
                </a:solidFill>
                <a:effectLst/>
                <a:uLnTx/>
                <a:uFillTx/>
                <a:latin typeface="Montserrat"/>
                <a:cs typeface="Arial"/>
                <a:sym typeface="Arial"/>
              </a:rPr>
              <a:t>A</a:t>
            </a:r>
          </a:p>
        </p:txBody>
      </p:sp>
      <p:sp>
        <p:nvSpPr>
          <p:cNvPr id="58" name="TextBox 57">
            <a:extLst>
              <a:ext uri="{FF2B5EF4-FFF2-40B4-BE49-F238E27FC236}">
                <a16:creationId xmlns:a16="http://schemas.microsoft.com/office/drawing/2014/main" id="{13906C98-E64A-5EF1-6E64-D7629E8D1AA0}"/>
              </a:ext>
            </a:extLst>
          </p:cNvPr>
          <p:cNvSpPr txBox="1"/>
          <p:nvPr/>
        </p:nvSpPr>
        <p:spPr>
          <a:xfrm>
            <a:off x="741206" y="819702"/>
            <a:ext cx="49575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117D98"/>
                </a:solidFill>
                <a:effectLst/>
                <a:uLnTx/>
                <a:uFillTx/>
                <a:latin typeface="Calibri" panose="020F0502020204030204" pitchFamily="34" charset="0"/>
                <a:ea typeface="Calibri" panose="020F0502020204030204" pitchFamily="34" charset="0"/>
                <a:cs typeface="Calibri" panose="020F0502020204030204" pitchFamily="34" charset="0"/>
                <a:sym typeface="Arial"/>
              </a:rPr>
              <a:t>is for </a:t>
            </a:r>
            <a:endParaRPr kumimoji="0" lang="en-US" sz="900" b="0" i="0" u="none" strike="noStrike" kern="0" cap="none" spc="0" normalizeH="0" baseline="0" noProof="0" dirty="0">
              <a:ln>
                <a:noFill/>
              </a:ln>
              <a:solidFill>
                <a:srgbClr val="117D98"/>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0" name="TextBox 59">
            <a:extLst>
              <a:ext uri="{FF2B5EF4-FFF2-40B4-BE49-F238E27FC236}">
                <a16:creationId xmlns:a16="http://schemas.microsoft.com/office/drawing/2014/main" id="{5CCBB0D9-AA51-BACC-7435-29BDCA6B2E14}"/>
              </a:ext>
            </a:extLst>
          </p:cNvPr>
          <p:cNvSpPr txBox="1"/>
          <p:nvPr/>
        </p:nvSpPr>
        <p:spPr>
          <a:xfrm>
            <a:off x="890757" y="2379202"/>
            <a:ext cx="565187"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1100" b="1"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rPr>
              <a:t>is for </a:t>
            </a:r>
            <a:endParaRPr kumimoji="0" lang="en-US" sz="1100" b="0" i="0" u="none" strike="noStrike" kern="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2" name="Arrow: Bent 61">
            <a:extLst>
              <a:ext uri="{FF2B5EF4-FFF2-40B4-BE49-F238E27FC236}">
                <a16:creationId xmlns:a16="http://schemas.microsoft.com/office/drawing/2014/main" id="{865D752C-D784-CB8F-62B2-DF8B69F14863}"/>
              </a:ext>
            </a:extLst>
          </p:cNvPr>
          <p:cNvSpPr/>
          <p:nvPr/>
        </p:nvSpPr>
        <p:spPr>
          <a:xfrm rot="5400000">
            <a:off x="937366" y="614181"/>
            <a:ext cx="293762" cy="502064"/>
          </a:xfrm>
          <a:prstGeom prst="bentArrow">
            <a:avLst/>
          </a:prstGeom>
          <a:solidFill>
            <a:srgbClr val="1F2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4" name="TextBox 63">
            <a:extLst>
              <a:ext uri="{FF2B5EF4-FFF2-40B4-BE49-F238E27FC236}">
                <a16:creationId xmlns:a16="http://schemas.microsoft.com/office/drawing/2014/main" id="{5ADCE4A9-40A8-D1B1-C8B0-9DA5B5B8CB36}"/>
              </a:ext>
            </a:extLst>
          </p:cNvPr>
          <p:cNvSpPr txBox="1"/>
          <p:nvPr/>
        </p:nvSpPr>
        <p:spPr>
          <a:xfrm>
            <a:off x="746548" y="2315109"/>
            <a:ext cx="49575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117D98"/>
                </a:solidFill>
                <a:effectLst/>
                <a:uLnTx/>
                <a:uFillTx/>
                <a:latin typeface="Calibri" panose="020F0502020204030204" pitchFamily="34" charset="0"/>
                <a:ea typeface="Calibri" panose="020F0502020204030204" pitchFamily="34" charset="0"/>
                <a:cs typeface="Calibri" panose="020F0502020204030204" pitchFamily="34" charset="0"/>
                <a:sym typeface="Arial"/>
              </a:rPr>
              <a:t>is for </a:t>
            </a:r>
            <a:endParaRPr kumimoji="0" lang="en-US" sz="900" b="0" i="0" u="none" strike="noStrike" kern="0" cap="none" spc="0" normalizeH="0" baseline="0" noProof="0" dirty="0">
              <a:ln>
                <a:noFill/>
              </a:ln>
              <a:solidFill>
                <a:srgbClr val="117D98"/>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6" name="Arrow: Bent 65">
            <a:extLst>
              <a:ext uri="{FF2B5EF4-FFF2-40B4-BE49-F238E27FC236}">
                <a16:creationId xmlns:a16="http://schemas.microsoft.com/office/drawing/2014/main" id="{A753A32D-5FFF-5F26-CBF4-7A5A6E83385F}"/>
              </a:ext>
            </a:extLst>
          </p:cNvPr>
          <p:cNvSpPr/>
          <p:nvPr/>
        </p:nvSpPr>
        <p:spPr>
          <a:xfrm rot="5400000">
            <a:off x="942708" y="2109588"/>
            <a:ext cx="293762" cy="502064"/>
          </a:xfrm>
          <a:prstGeom prst="bentArrow">
            <a:avLst/>
          </a:prstGeom>
          <a:solidFill>
            <a:srgbClr val="1F2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68" name="TextBox 67">
            <a:extLst>
              <a:ext uri="{FF2B5EF4-FFF2-40B4-BE49-F238E27FC236}">
                <a16:creationId xmlns:a16="http://schemas.microsoft.com/office/drawing/2014/main" id="{08AFBF91-AF1A-6099-B3BF-AEF545EF4B6F}"/>
              </a:ext>
            </a:extLst>
          </p:cNvPr>
          <p:cNvSpPr txBox="1"/>
          <p:nvPr/>
        </p:nvSpPr>
        <p:spPr>
          <a:xfrm>
            <a:off x="304443" y="1567462"/>
            <a:ext cx="25797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In addition to standard reach, frequency, impressions, and demo analysis, ABCS can overlay purchase and shopper visitation data to allow for buyer graphics.</a:t>
            </a:r>
          </a:p>
        </p:txBody>
      </p:sp>
      <p:sp>
        <p:nvSpPr>
          <p:cNvPr id="70" name="TextBox 69">
            <a:extLst>
              <a:ext uri="{FF2B5EF4-FFF2-40B4-BE49-F238E27FC236}">
                <a16:creationId xmlns:a16="http://schemas.microsoft.com/office/drawing/2014/main" id="{321AED67-5DEE-3F91-0E03-8A607C1F01E6}"/>
              </a:ext>
            </a:extLst>
          </p:cNvPr>
          <p:cNvSpPr txBox="1"/>
          <p:nvPr/>
        </p:nvSpPr>
        <p:spPr>
          <a:xfrm>
            <a:off x="331150" y="3021849"/>
            <a:ext cx="3226035"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In addition to long- and short-form attitudinal research (awareness, favorability, purchase intent, etc.), ABCS can create linkages between brand and sales/retail visitation data (linking model research).</a:t>
            </a:r>
          </a:p>
        </p:txBody>
      </p:sp>
      <p:sp>
        <p:nvSpPr>
          <p:cNvPr id="72" name="TextBox 71">
            <a:extLst>
              <a:ext uri="{FF2B5EF4-FFF2-40B4-BE49-F238E27FC236}">
                <a16:creationId xmlns:a16="http://schemas.microsoft.com/office/drawing/2014/main" id="{24998784-E0DE-708B-B4CA-3042B66C9F61}"/>
              </a:ext>
            </a:extLst>
          </p:cNvPr>
          <p:cNvSpPr txBox="1"/>
          <p:nvPr/>
        </p:nvSpPr>
        <p:spPr>
          <a:xfrm>
            <a:off x="8274239" y="551362"/>
            <a:ext cx="532359" cy="646331"/>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RPr/>
            </a:defPPr>
            <a:lvl1pPr defTabSz="914378">
              <a:defRPr sz="3600" b="1">
                <a:solidFill>
                  <a:srgbClr val="0A3663"/>
                </a:solidFill>
                <a:latin typeface="Montserrat"/>
              </a:defRPr>
            </a:lvl1p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0A3663"/>
                </a:solidFill>
                <a:effectLst/>
                <a:uLnTx/>
                <a:uFillTx/>
                <a:latin typeface="Montserrat"/>
                <a:cs typeface="Arial"/>
                <a:sym typeface="Arial"/>
              </a:rPr>
              <a:t>C</a:t>
            </a:r>
          </a:p>
        </p:txBody>
      </p:sp>
      <p:sp>
        <p:nvSpPr>
          <p:cNvPr id="74" name="TextBox 73">
            <a:extLst>
              <a:ext uri="{FF2B5EF4-FFF2-40B4-BE49-F238E27FC236}">
                <a16:creationId xmlns:a16="http://schemas.microsoft.com/office/drawing/2014/main" id="{CCFFA7A3-2BBA-39A2-CD6F-EFDB334D3CD5}"/>
              </a:ext>
            </a:extLst>
          </p:cNvPr>
          <p:cNvSpPr txBox="1"/>
          <p:nvPr/>
        </p:nvSpPr>
        <p:spPr>
          <a:xfrm>
            <a:off x="7860920" y="805923"/>
            <a:ext cx="49575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117D98"/>
                </a:solidFill>
                <a:effectLst/>
                <a:uLnTx/>
                <a:uFillTx/>
                <a:latin typeface="Calibri" panose="020F0502020204030204" pitchFamily="34" charset="0"/>
                <a:ea typeface="Calibri" panose="020F0502020204030204" pitchFamily="34" charset="0"/>
                <a:cs typeface="Calibri" panose="020F0502020204030204" pitchFamily="34" charset="0"/>
                <a:sym typeface="Arial"/>
              </a:rPr>
              <a:t>is for </a:t>
            </a:r>
            <a:endParaRPr kumimoji="0" lang="en-US" sz="900" b="0" i="0" u="none" strike="noStrike" kern="0" cap="none" spc="0" normalizeH="0" baseline="0" noProof="0" dirty="0">
              <a:ln>
                <a:noFill/>
              </a:ln>
              <a:solidFill>
                <a:srgbClr val="117D98"/>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76" name="Arrow: Bent 75">
            <a:extLst>
              <a:ext uri="{FF2B5EF4-FFF2-40B4-BE49-F238E27FC236}">
                <a16:creationId xmlns:a16="http://schemas.microsoft.com/office/drawing/2014/main" id="{5145B71E-56FD-04AA-01B2-17B2FAE846E4}"/>
              </a:ext>
            </a:extLst>
          </p:cNvPr>
          <p:cNvSpPr/>
          <p:nvPr/>
        </p:nvSpPr>
        <p:spPr>
          <a:xfrm rot="5400000" flipV="1">
            <a:off x="7851450" y="597730"/>
            <a:ext cx="320467" cy="523431"/>
          </a:xfrm>
          <a:prstGeom prst="bentArrow">
            <a:avLst/>
          </a:prstGeom>
          <a:solidFill>
            <a:srgbClr val="1F2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78" name="TextBox 77">
            <a:extLst>
              <a:ext uri="{FF2B5EF4-FFF2-40B4-BE49-F238E27FC236}">
                <a16:creationId xmlns:a16="http://schemas.microsoft.com/office/drawing/2014/main" id="{BB8B95F7-7510-9BAF-5BCE-B9C700B05F14}"/>
              </a:ext>
            </a:extLst>
          </p:cNvPr>
          <p:cNvSpPr txBox="1"/>
          <p:nvPr/>
        </p:nvSpPr>
        <p:spPr>
          <a:xfrm>
            <a:off x="6202341" y="1628964"/>
            <a:ext cx="257976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With access to over 67M shoppers’ foot traffic, ABCS integrates insights on the store impact (big box retailers, QSRs, dealerships, etc.) at the consumer level.</a:t>
            </a:r>
          </a:p>
        </p:txBody>
      </p:sp>
      <p:sp>
        <p:nvSpPr>
          <p:cNvPr id="80" name="TextBox 79">
            <a:extLst>
              <a:ext uri="{FF2B5EF4-FFF2-40B4-BE49-F238E27FC236}">
                <a16:creationId xmlns:a16="http://schemas.microsoft.com/office/drawing/2014/main" id="{6221DEB2-02A1-AA2E-8FCD-7A1DB30AC90A}"/>
              </a:ext>
            </a:extLst>
          </p:cNvPr>
          <p:cNvSpPr txBox="1"/>
          <p:nvPr/>
        </p:nvSpPr>
        <p:spPr>
          <a:xfrm>
            <a:off x="5441462" y="3065022"/>
            <a:ext cx="3328905"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Sale lift, penetration, basket, occasions, ROAS, and more are measurable for all retailers, including online, big box, QSR, and retail walled gardens (Amazon, Walmart, Publix, Kroger, etc.).</a:t>
            </a:r>
          </a:p>
        </p:txBody>
      </p:sp>
      <p:sp>
        <p:nvSpPr>
          <p:cNvPr id="82" name="TextBox 81">
            <a:extLst>
              <a:ext uri="{FF2B5EF4-FFF2-40B4-BE49-F238E27FC236}">
                <a16:creationId xmlns:a16="http://schemas.microsoft.com/office/drawing/2014/main" id="{EA4145C5-6C55-8F0E-B69D-351D369D8B05}"/>
              </a:ext>
            </a:extLst>
          </p:cNvPr>
          <p:cNvSpPr txBox="1"/>
          <p:nvPr/>
        </p:nvSpPr>
        <p:spPr>
          <a:xfrm>
            <a:off x="8268898" y="2055208"/>
            <a:ext cx="532359" cy="646331"/>
          </a:xfrm>
          <a:prstGeom prst="rect">
            <a:avLst/>
          </a:prstGeom>
          <a:noFill/>
        </p:spPr>
        <p:txBody>
          <a:bodyPr wrap="square" lIns="91440" tIns="45720" rIns="91440" bIns="45720" rtlCol="0" anchor="t">
            <a:spAutoFit/>
          </a:bodyPr>
          <a:lstStyle>
            <a:defPPr marR="0" lvl="0" algn="l" rtl="0">
              <a:lnSpc>
                <a:spcPct val="100000"/>
              </a:lnSpc>
              <a:spcBef>
                <a:spcPts val="0"/>
              </a:spcBef>
              <a:spcAft>
                <a:spcPts val="0"/>
              </a:spcAft>
              <a:defRPr/>
            </a:defPPr>
            <a:lvl1pPr defTabSz="914378">
              <a:defRPr sz="3600" b="1">
                <a:solidFill>
                  <a:srgbClr val="0A3663"/>
                </a:solidFill>
                <a:latin typeface="Montserrat"/>
              </a:defRPr>
            </a:lvl1p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3600" b="1" i="0" u="none" strike="noStrike" kern="0" cap="none" spc="0" normalizeH="0" baseline="0" noProof="0" dirty="0">
                <a:ln>
                  <a:noFill/>
                </a:ln>
                <a:solidFill>
                  <a:srgbClr val="0A3663"/>
                </a:solidFill>
                <a:effectLst/>
                <a:uLnTx/>
                <a:uFillTx/>
                <a:latin typeface="Montserrat"/>
                <a:cs typeface="Arial"/>
                <a:sym typeface="Arial"/>
              </a:rPr>
              <a:t>S</a:t>
            </a:r>
          </a:p>
        </p:txBody>
      </p:sp>
      <p:sp>
        <p:nvSpPr>
          <p:cNvPr id="84" name="TextBox 83">
            <a:extLst>
              <a:ext uri="{FF2B5EF4-FFF2-40B4-BE49-F238E27FC236}">
                <a16:creationId xmlns:a16="http://schemas.microsoft.com/office/drawing/2014/main" id="{EA54EDD9-7F28-A92B-C804-FAA81C9F8C9B}"/>
              </a:ext>
            </a:extLst>
          </p:cNvPr>
          <p:cNvSpPr txBox="1"/>
          <p:nvPr/>
        </p:nvSpPr>
        <p:spPr>
          <a:xfrm>
            <a:off x="7855580" y="2309769"/>
            <a:ext cx="495753"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900" b="1" i="0" u="none" strike="noStrike" kern="0" cap="none" spc="0" normalizeH="0" baseline="0" noProof="0" dirty="0">
                <a:ln>
                  <a:noFill/>
                </a:ln>
                <a:solidFill>
                  <a:srgbClr val="117D98"/>
                </a:solidFill>
                <a:effectLst/>
                <a:uLnTx/>
                <a:uFillTx/>
                <a:latin typeface="Calibri" panose="020F0502020204030204" pitchFamily="34" charset="0"/>
                <a:ea typeface="Calibri" panose="020F0502020204030204" pitchFamily="34" charset="0"/>
                <a:cs typeface="Calibri" panose="020F0502020204030204" pitchFamily="34" charset="0"/>
                <a:sym typeface="Arial"/>
              </a:rPr>
              <a:t>is for </a:t>
            </a:r>
            <a:endParaRPr kumimoji="0" lang="en-US" sz="900" b="0" i="0" u="none" strike="noStrike" kern="0" cap="none" spc="0" normalizeH="0" baseline="0" noProof="0" dirty="0">
              <a:ln>
                <a:noFill/>
              </a:ln>
              <a:solidFill>
                <a:srgbClr val="117D98"/>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86" name="Arrow: Bent 85">
            <a:extLst>
              <a:ext uri="{FF2B5EF4-FFF2-40B4-BE49-F238E27FC236}">
                <a16:creationId xmlns:a16="http://schemas.microsoft.com/office/drawing/2014/main" id="{C2A06C0C-CEC4-9EAF-BE19-6A8A98DDC984}"/>
              </a:ext>
            </a:extLst>
          </p:cNvPr>
          <p:cNvSpPr/>
          <p:nvPr/>
        </p:nvSpPr>
        <p:spPr>
          <a:xfrm rot="5400000" flipV="1">
            <a:off x="7846109" y="2101576"/>
            <a:ext cx="320467" cy="523431"/>
          </a:xfrm>
          <a:prstGeom prst="bentArrow">
            <a:avLst/>
          </a:prstGeom>
          <a:solidFill>
            <a:srgbClr val="1F2B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Arial"/>
            </a:endParaRPr>
          </a:p>
        </p:txBody>
      </p:sp>
      <p:sp>
        <p:nvSpPr>
          <p:cNvPr id="88" name="TextBox 87">
            <a:extLst>
              <a:ext uri="{FF2B5EF4-FFF2-40B4-BE49-F238E27FC236}">
                <a16:creationId xmlns:a16="http://schemas.microsoft.com/office/drawing/2014/main" id="{E8024913-4B06-8159-87D9-32D8FDABB10A}"/>
              </a:ext>
            </a:extLst>
          </p:cNvPr>
          <p:cNvSpPr txBox="1"/>
          <p:nvPr/>
        </p:nvSpPr>
        <p:spPr>
          <a:xfrm>
            <a:off x="341458" y="3974170"/>
            <a:ext cx="38940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ABCS identifies, based on receipts and or foot traffic, verified buyers and visitors for full survey instrumentation. This creates the most precise research instrument for directly conversing with a brand’s customers.</a:t>
            </a:r>
          </a:p>
        </p:txBody>
      </p:sp>
      <p:sp>
        <p:nvSpPr>
          <p:cNvPr id="90" name="TextBox 89">
            <a:extLst>
              <a:ext uri="{FF2B5EF4-FFF2-40B4-BE49-F238E27FC236}">
                <a16:creationId xmlns:a16="http://schemas.microsoft.com/office/drawing/2014/main" id="{889B94A7-CCE9-4602-FC3B-F665F43DB3FC}"/>
              </a:ext>
            </a:extLst>
          </p:cNvPr>
          <p:cNvSpPr txBox="1"/>
          <p:nvPr/>
        </p:nvSpPr>
        <p:spPr>
          <a:xfrm>
            <a:off x="5179340" y="4014548"/>
            <a:ext cx="347899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r" defTabSz="914378" rtl="0" eaLnBrk="1" fontAlgn="auto" latinLnBrk="0" hangingPunct="1">
              <a:lnSpc>
                <a:spcPct val="100000"/>
              </a:lnSpc>
              <a:spcBef>
                <a:spcPts val="0"/>
              </a:spcBef>
              <a:spcAft>
                <a:spcPts val="0"/>
              </a:spcAft>
              <a:buClr>
                <a:srgbClr val="000000"/>
              </a:buClr>
              <a:buSzTx/>
              <a:buFont typeface="Arial"/>
              <a:buNone/>
              <a:tabLst/>
              <a:defRPr/>
            </a:pPr>
            <a:r>
              <a:rPr kumimoji="0" lang="en-US" sz="800" b="0" i="0" u="none" strike="noStrike" kern="0" cap="none" spc="0" normalizeH="0" baseline="0" noProof="0" dirty="0">
                <a:ln>
                  <a:noFill/>
                </a:ln>
                <a:solidFill>
                  <a:srgbClr val="000000"/>
                </a:solidFill>
                <a:effectLst/>
                <a:uLnTx/>
                <a:uFillTx/>
                <a:latin typeface="Segoe UI" panose="020B0502040204020203" pitchFamily="34" charset="0"/>
                <a:ea typeface="Calibri" panose="020F0502020204030204" pitchFamily="34" charset="0"/>
                <a:cs typeface="Segoe UI" panose="020B0502040204020203" pitchFamily="34" charset="0"/>
                <a:sym typeface="Arial"/>
              </a:rPr>
              <a:t>Measures core emotional effects of advertising and content (calmness, anger, confusion, sadness, surprise, fear, happiness).</a:t>
            </a:r>
          </a:p>
        </p:txBody>
      </p:sp>
    </p:spTree>
    <p:extLst>
      <p:ext uri="{BB962C8B-B14F-4D97-AF65-F5344CB8AC3E}">
        <p14:creationId xmlns:p14="http://schemas.microsoft.com/office/powerpoint/2010/main" val="37425571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2" name="Rectangle 1">
            <a:extLst>
              <a:ext uri="{FF2B5EF4-FFF2-40B4-BE49-F238E27FC236}">
                <a16:creationId xmlns:a16="http://schemas.microsoft.com/office/drawing/2014/main" id="{343E738C-FDDE-2E5C-AA56-4B726BBB8BED}"/>
              </a:ext>
            </a:extLst>
          </p:cNvPr>
          <p:cNvSpPr/>
          <p:nvPr/>
        </p:nvSpPr>
        <p:spPr>
          <a:xfrm>
            <a:off x="10115" y="7449"/>
            <a:ext cx="1792224" cy="4206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en-CO" sz="1050">
              <a:solidFill>
                <a:srgbClr val="FFFFFF"/>
              </a:solidFill>
              <a:latin typeface="Calibri" panose="020F0502020204030204"/>
            </a:endParaRPr>
          </a:p>
        </p:txBody>
      </p:sp>
      <p:pic>
        <p:nvPicPr>
          <p:cNvPr id="26" name="Google Shape;71;p14" descr="A picture containing text, dark&#10;&#10;Description automatically generated">
            <a:extLst>
              <a:ext uri="{FF2B5EF4-FFF2-40B4-BE49-F238E27FC236}">
                <a16:creationId xmlns:a16="http://schemas.microsoft.com/office/drawing/2014/main" id="{4C542A47-E5EC-38F4-4D52-1FC241B1B9FC}"/>
              </a:ext>
            </a:extLst>
          </p:cNvPr>
          <p:cNvPicPr preferRelativeResize="0"/>
          <p:nvPr/>
        </p:nvPicPr>
        <p:blipFill>
          <a:blip r:embed="rId3">
            <a:alphaModFix/>
          </a:blip>
          <a:stretch>
            <a:fillRect/>
          </a:stretch>
        </p:blipFill>
        <p:spPr>
          <a:xfrm>
            <a:off x="-84699" y="-11"/>
            <a:ext cx="9228701" cy="5191125"/>
          </a:xfrm>
          <a:prstGeom prst="rect">
            <a:avLst/>
          </a:prstGeom>
          <a:noFill/>
          <a:ln>
            <a:noFill/>
          </a:ln>
        </p:spPr>
      </p:pic>
      <p:sp>
        <p:nvSpPr>
          <p:cNvPr id="28" name="Rectangle 27">
            <a:extLst>
              <a:ext uri="{FF2B5EF4-FFF2-40B4-BE49-F238E27FC236}">
                <a16:creationId xmlns:a16="http://schemas.microsoft.com/office/drawing/2014/main" id="{2471DCAC-A87A-025E-6B53-6540EB59B5B3}"/>
              </a:ext>
            </a:extLst>
          </p:cNvPr>
          <p:cNvSpPr/>
          <p:nvPr/>
        </p:nvSpPr>
        <p:spPr>
          <a:xfrm>
            <a:off x="-590" y="0"/>
            <a:ext cx="9134475" cy="5181600"/>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dirty="0">
              <a:solidFill>
                <a:srgbClr val="FFFFFF"/>
              </a:solidFill>
              <a:latin typeface="Poppins Light"/>
            </a:endParaRPr>
          </a:p>
        </p:txBody>
      </p:sp>
      <p:sp>
        <p:nvSpPr>
          <p:cNvPr id="24" name="Rectangle 23">
            <a:extLst>
              <a:ext uri="{FF2B5EF4-FFF2-40B4-BE49-F238E27FC236}">
                <a16:creationId xmlns:a16="http://schemas.microsoft.com/office/drawing/2014/main" id="{F9B37F10-9A3A-10AD-815E-B9B68FFDDA13}"/>
              </a:ext>
            </a:extLst>
          </p:cNvPr>
          <p:cNvSpPr/>
          <p:nvPr/>
        </p:nvSpPr>
        <p:spPr>
          <a:xfrm>
            <a:off x="4761" y="4452936"/>
            <a:ext cx="9134476" cy="738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US" dirty="0">
              <a:solidFill>
                <a:srgbClr val="FFFFFF"/>
              </a:solidFill>
              <a:latin typeface="Montserrat" panose="00000500000000000000" pitchFamily="2" charset="0"/>
              <a:cs typeface="Segoe UI" panose="020B0502040204020203" pitchFamily="34" charset="0"/>
            </a:endParaRPr>
          </a:p>
        </p:txBody>
      </p:sp>
      <p:sp>
        <p:nvSpPr>
          <p:cNvPr id="193" name="Google Shape;193;p21"/>
          <p:cNvSpPr txBox="1"/>
          <p:nvPr/>
        </p:nvSpPr>
        <p:spPr>
          <a:xfrm>
            <a:off x="6696077" y="2500002"/>
            <a:ext cx="2121113" cy="492412"/>
          </a:xfrm>
          <a:prstGeom prst="rect">
            <a:avLst/>
          </a:prstGeom>
          <a:solidFill>
            <a:srgbClr val="3A8A9E"/>
          </a:solidFill>
          <a:ln>
            <a:noFill/>
          </a:ln>
        </p:spPr>
        <p:txBody>
          <a:bodyPr spcFirstLastPara="1" wrap="square" lIns="91425" tIns="91425" rIns="91425" bIns="91425" anchor="t" anchorCtr="0">
            <a:spAutoFit/>
          </a:bodyPr>
          <a:lstStyle/>
          <a:p>
            <a:pPr algn="r" defTabSz="914378"/>
            <a:r>
              <a:rPr lang="en-US" sz="1000" dirty="0">
                <a:solidFill>
                  <a:srgbClr val="FFFFFF"/>
                </a:solidFill>
                <a:latin typeface="Montserrat" panose="00000500000000000000" pitchFamily="2" charset="0"/>
                <a:ea typeface="Poppins"/>
                <a:cs typeface="Poppins"/>
                <a:sym typeface="Poppins"/>
              </a:rPr>
              <a:t>Set Top Box data </a:t>
            </a:r>
          </a:p>
          <a:p>
            <a:pPr algn="r" defTabSz="914378"/>
            <a:r>
              <a:rPr lang="en-US" sz="1000" dirty="0">
                <a:solidFill>
                  <a:srgbClr val="FFFFFF"/>
                </a:solidFill>
                <a:latin typeface="Montserrat" panose="00000500000000000000" pitchFamily="2" charset="0"/>
                <a:ea typeface="Poppins"/>
                <a:cs typeface="Poppins"/>
                <a:sym typeface="Poppins"/>
              </a:rPr>
              <a:t>on 3M HHLD</a:t>
            </a:r>
            <a:endParaRPr sz="1000" dirty="0">
              <a:solidFill>
                <a:srgbClr val="FFFFFF"/>
              </a:solidFill>
              <a:latin typeface="Montserrat" panose="00000500000000000000" pitchFamily="2" charset="0"/>
              <a:ea typeface="Poppins"/>
              <a:cs typeface="Poppins"/>
            </a:endParaRPr>
          </a:p>
        </p:txBody>
      </p:sp>
      <p:sp>
        <p:nvSpPr>
          <p:cNvPr id="199" name="Google Shape;199;p21"/>
          <p:cNvSpPr txBox="1"/>
          <p:nvPr/>
        </p:nvSpPr>
        <p:spPr>
          <a:xfrm>
            <a:off x="6700839" y="1002515"/>
            <a:ext cx="2117962" cy="400079"/>
          </a:xfrm>
          <a:prstGeom prst="rect">
            <a:avLst/>
          </a:prstGeom>
          <a:solidFill>
            <a:srgbClr val="1F2B66"/>
          </a:solidFill>
          <a:ln>
            <a:noFill/>
          </a:ln>
        </p:spPr>
        <p:txBody>
          <a:bodyPr spcFirstLastPara="1" wrap="square" lIns="91425" tIns="91425" rIns="91425" bIns="91425" anchor="t" anchorCtr="0">
            <a:spAutoFit/>
          </a:bodyPr>
          <a:lstStyle/>
          <a:p>
            <a:pPr algn="r" defTabSz="914378"/>
            <a:r>
              <a:rPr lang="pt-BR" dirty="0" err="1">
                <a:solidFill>
                  <a:srgbClr val="FFFFFF"/>
                </a:solidFill>
                <a:latin typeface="Poppins SemiBold"/>
                <a:ea typeface="Poppins SemiBold"/>
                <a:cs typeface="Poppins SemiBold"/>
                <a:sym typeface="Poppins SemiBold"/>
              </a:rPr>
              <a:t>Surveys</a:t>
            </a:r>
            <a:endParaRPr dirty="0">
              <a:solidFill>
                <a:srgbClr val="FFFFFF"/>
              </a:solidFill>
              <a:latin typeface="Poppins SemiBold"/>
              <a:ea typeface="Poppins SemiBold"/>
              <a:cs typeface="Poppins SemiBold"/>
              <a:sym typeface="Poppins SemiBold"/>
            </a:endParaRPr>
          </a:p>
        </p:txBody>
      </p:sp>
      <p:sp>
        <p:nvSpPr>
          <p:cNvPr id="200" name="Google Shape;200;p21"/>
          <p:cNvSpPr txBox="1"/>
          <p:nvPr/>
        </p:nvSpPr>
        <p:spPr>
          <a:xfrm>
            <a:off x="6700838" y="1423678"/>
            <a:ext cx="2116350" cy="492412"/>
          </a:xfrm>
          <a:prstGeom prst="rect">
            <a:avLst/>
          </a:prstGeom>
          <a:solidFill>
            <a:srgbClr val="3A8A9E"/>
          </a:solidFill>
          <a:ln>
            <a:noFill/>
          </a:ln>
        </p:spPr>
        <p:txBody>
          <a:bodyPr spcFirstLastPara="1" wrap="square" lIns="91425" tIns="91425" rIns="91425" bIns="91425" anchor="t" anchorCtr="0">
            <a:spAutoFit/>
          </a:bodyPr>
          <a:lstStyle/>
          <a:p>
            <a:pPr algn="r" defTabSz="914378"/>
            <a:r>
              <a:rPr lang="pt-BR" sz="1000" dirty="0">
                <a:solidFill>
                  <a:srgbClr val="FFFFFF"/>
                </a:solidFill>
                <a:latin typeface="Montserrat" panose="00000500000000000000" pitchFamily="2" charset="0"/>
                <a:ea typeface="Poppins"/>
                <a:cs typeface="Poppins"/>
                <a:sym typeface="Poppins"/>
              </a:rPr>
              <a:t>Client approved </a:t>
            </a:r>
            <a:br>
              <a:rPr lang="pt-BR" sz="1000" dirty="0">
                <a:solidFill>
                  <a:srgbClr val="FFFFFF"/>
                </a:solidFill>
                <a:latin typeface="Montserrat" panose="00000500000000000000" pitchFamily="2" charset="0"/>
                <a:ea typeface="Poppins"/>
                <a:cs typeface="Poppins"/>
              </a:rPr>
            </a:br>
            <a:r>
              <a:rPr lang="pt-BR" sz="1000" dirty="0">
                <a:solidFill>
                  <a:srgbClr val="FFFFFF"/>
                </a:solidFill>
                <a:latin typeface="Montserrat" panose="00000500000000000000" pitchFamily="2" charset="0"/>
                <a:ea typeface="Poppins"/>
                <a:cs typeface="Poppins"/>
                <a:sym typeface="Poppins"/>
              </a:rPr>
              <a:t>custom survey </a:t>
            </a:r>
            <a:endParaRPr lang="en-US" sz="1000" dirty="0">
              <a:solidFill>
                <a:srgbClr val="FFFFFF"/>
              </a:solidFill>
              <a:latin typeface="Montserrat" panose="00000500000000000000" pitchFamily="2" charset="0"/>
              <a:ea typeface="Poppins"/>
              <a:cs typeface="Poppins"/>
            </a:endParaRPr>
          </a:p>
        </p:txBody>
      </p:sp>
      <p:sp>
        <p:nvSpPr>
          <p:cNvPr id="186" name="Google Shape;186;p21"/>
          <p:cNvSpPr txBox="1"/>
          <p:nvPr/>
        </p:nvSpPr>
        <p:spPr>
          <a:xfrm>
            <a:off x="269312" y="175069"/>
            <a:ext cx="5372550" cy="615523"/>
          </a:xfrm>
          <a:prstGeom prst="rect">
            <a:avLst/>
          </a:prstGeom>
          <a:noFill/>
          <a:ln>
            <a:noFill/>
          </a:ln>
        </p:spPr>
        <p:txBody>
          <a:bodyPr spcFirstLastPara="1" wrap="square" lIns="91425" tIns="91425" rIns="91425" bIns="91425" anchor="t" anchorCtr="0">
            <a:spAutoFit/>
          </a:bodyPr>
          <a:lstStyle/>
          <a:p>
            <a:pPr defTabSz="914378"/>
            <a:r>
              <a:rPr lang="en-US" sz="2800" b="1" dirty="0">
                <a:solidFill>
                  <a:srgbClr val="0A3663"/>
                </a:solidFill>
                <a:latin typeface="Montserrat"/>
                <a:sym typeface="Poppins"/>
              </a:rPr>
              <a:t>Data Collection Process</a:t>
            </a:r>
            <a:endParaRPr lang="en-US" sz="2800" b="1" dirty="0">
              <a:solidFill>
                <a:srgbClr val="0A3663"/>
              </a:solidFill>
              <a:latin typeface="Montserrat"/>
            </a:endParaRPr>
          </a:p>
        </p:txBody>
      </p:sp>
      <p:sp>
        <p:nvSpPr>
          <p:cNvPr id="187" name="Google Shape;187;p21"/>
          <p:cNvSpPr txBox="1"/>
          <p:nvPr/>
        </p:nvSpPr>
        <p:spPr>
          <a:xfrm>
            <a:off x="271467" y="1420953"/>
            <a:ext cx="2905199" cy="1034099"/>
          </a:xfrm>
          <a:prstGeom prst="rect">
            <a:avLst/>
          </a:prstGeom>
          <a:noFill/>
          <a:ln>
            <a:noFill/>
          </a:ln>
        </p:spPr>
        <p:txBody>
          <a:bodyPr spcFirstLastPara="1" wrap="square" lIns="91425" tIns="91425" rIns="91425" bIns="91425" anchor="t" anchorCtr="0">
            <a:spAutoFit/>
          </a:bodyPr>
          <a:lstStyle/>
          <a:p>
            <a:pPr defTabSz="914378">
              <a:lnSpc>
                <a:spcPct val="115000"/>
              </a:lnSpc>
            </a:pPr>
            <a:r>
              <a:rPr lang="en-US" sz="1200" dirty="0">
                <a:solidFill>
                  <a:srgbClr val="5D95A6"/>
                </a:solidFill>
                <a:latin typeface="Segoe UI" panose="020B0502040204020203" pitchFamily="34" charset="0"/>
                <a:ea typeface="Poppins Light"/>
                <a:cs typeface="Segoe UI" panose="020B0502040204020203" pitchFamily="34" charset="0"/>
              </a:rPr>
              <a:t>ABCS utilizes the most accurate and representative data for every step of the project – from data collection to measurement. </a:t>
            </a:r>
            <a:endParaRPr lang="pt-BR" sz="1200" dirty="0">
              <a:solidFill>
                <a:srgbClr val="5D95A6"/>
              </a:solidFill>
              <a:latin typeface="Segoe UI" panose="020B0502040204020203" pitchFamily="34" charset="0"/>
              <a:ea typeface="Poppins Light"/>
              <a:cs typeface="Segoe UI" panose="020B0502040204020203" pitchFamily="34" charset="0"/>
            </a:endParaRPr>
          </a:p>
        </p:txBody>
      </p:sp>
      <p:pic>
        <p:nvPicPr>
          <p:cNvPr id="3" name="Picture 3" descr="A picture containing gallery, room, scene&#10;&#10;Description automatically generated">
            <a:extLst>
              <a:ext uri="{FF2B5EF4-FFF2-40B4-BE49-F238E27FC236}">
                <a16:creationId xmlns:a16="http://schemas.microsoft.com/office/drawing/2014/main" id="{1FD676B3-2916-ED98-AEDA-74F8C40C4B73}"/>
              </a:ext>
            </a:extLst>
          </p:cNvPr>
          <p:cNvPicPr>
            <a:picLocks noChangeAspect="1"/>
          </p:cNvPicPr>
          <p:nvPr/>
        </p:nvPicPr>
        <p:blipFill>
          <a:blip r:embed="rId4"/>
          <a:stretch>
            <a:fillRect/>
          </a:stretch>
        </p:blipFill>
        <p:spPr>
          <a:xfrm>
            <a:off x="2795587" y="1074067"/>
            <a:ext cx="3123756" cy="2974562"/>
          </a:xfrm>
          <a:prstGeom prst="rect">
            <a:avLst/>
          </a:prstGeom>
        </p:spPr>
      </p:pic>
      <p:grpSp>
        <p:nvGrpSpPr>
          <p:cNvPr id="181" name="Google Shape;181;p21"/>
          <p:cNvGrpSpPr/>
          <p:nvPr/>
        </p:nvGrpSpPr>
        <p:grpSpPr>
          <a:xfrm>
            <a:off x="5240925" y="2431717"/>
            <a:ext cx="449100" cy="514238"/>
            <a:chOff x="5677475" y="3791175"/>
            <a:chExt cx="449100" cy="519000"/>
          </a:xfrm>
        </p:grpSpPr>
        <p:sp>
          <p:nvSpPr>
            <p:cNvPr id="182" name="Google Shape;182;p21"/>
            <p:cNvSpPr/>
            <p:nvPr/>
          </p:nvSpPr>
          <p:spPr>
            <a:xfrm rot="5400000">
              <a:off x="5642525" y="3826125"/>
              <a:ext cx="519000" cy="449100"/>
            </a:xfrm>
            <a:prstGeom prst="hexagon">
              <a:avLst>
                <a:gd name="adj" fmla="val 25000"/>
                <a:gd name="vf" fmla="val 115470"/>
              </a:avLst>
            </a:prstGeom>
            <a:solidFill>
              <a:srgbClr val="FFFFFF">
                <a:alpha val="9780"/>
              </a:srgbClr>
            </a:solidFill>
            <a:ln>
              <a:noFill/>
            </a:ln>
          </p:spPr>
          <p:txBody>
            <a:bodyPr spcFirstLastPara="1" wrap="square" lIns="91425" tIns="91425" rIns="91425" bIns="91425" anchor="ctr" anchorCtr="0">
              <a:noAutofit/>
            </a:bodyPr>
            <a:lstStyle/>
            <a:p>
              <a:pPr defTabSz="914378"/>
              <a:endParaRPr/>
            </a:p>
          </p:txBody>
        </p:sp>
        <p:sp>
          <p:nvSpPr>
            <p:cNvPr id="183" name="Google Shape;183;p21"/>
            <p:cNvSpPr/>
            <p:nvPr/>
          </p:nvSpPr>
          <p:spPr>
            <a:xfrm rot="5400000">
              <a:off x="5677829" y="3856402"/>
              <a:ext cx="448200" cy="388200"/>
            </a:xfrm>
            <a:prstGeom prst="hexagon">
              <a:avLst>
                <a:gd name="adj" fmla="val 25000"/>
                <a:gd name="vf" fmla="val 115470"/>
              </a:avLst>
            </a:prstGeom>
            <a:solidFill>
              <a:srgbClr val="FFFFFF">
                <a:alpha val="9780"/>
              </a:srgbClr>
            </a:solidFill>
            <a:ln>
              <a:noFill/>
            </a:ln>
          </p:spPr>
          <p:txBody>
            <a:bodyPr spcFirstLastPara="1" wrap="square" lIns="91425" tIns="91425" rIns="91425" bIns="91425" anchor="ctr" anchorCtr="0">
              <a:noAutofit/>
            </a:bodyPr>
            <a:lstStyle/>
            <a:p>
              <a:pPr defTabSz="914378"/>
              <a:endParaRPr/>
            </a:p>
          </p:txBody>
        </p:sp>
        <p:sp>
          <p:nvSpPr>
            <p:cNvPr id="184" name="Google Shape;184;p21"/>
            <p:cNvSpPr/>
            <p:nvPr/>
          </p:nvSpPr>
          <p:spPr>
            <a:xfrm rot="5400000">
              <a:off x="5723927" y="3896385"/>
              <a:ext cx="356100" cy="308400"/>
            </a:xfrm>
            <a:prstGeom prst="hexagon">
              <a:avLst>
                <a:gd name="adj" fmla="val 25000"/>
                <a:gd name="vf" fmla="val 115470"/>
              </a:avLst>
            </a:prstGeom>
            <a:solidFill>
              <a:srgbClr val="FFFFFF">
                <a:alpha val="9780"/>
              </a:srgbClr>
            </a:solidFill>
            <a:ln>
              <a:noFill/>
            </a:ln>
          </p:spPr>
          <p:txBody>
            <a:bodyPr spcFirstLastPara="1" wrap="square" lIns="91425" tIns="91425" rIns="91425" bIns="91425" anchor="ctr" anchorCtr="0">
              <a:noAutofit/>
            </a:bodyPr>
            <a:lstStyle/>
            <a:p>
              <a:pPr defTabSz="914378"/>
              <a:endParaRPr/>
            </a:p>
          </p:txBody>
        </p:sp>
      </p:grpSp>
      <p:sp>
        <p:nvSpPr>
          <p:cNvPr id="202" name="Google Shape;202;p21"/>
          <p:cNvSpPr txBox="1"/>
          <p:nvPr/>
        </p:nvSpPr>
        <p:spPr>
          <a:xfrm>
            <a:off x="6700838" y="3187740"/>
            <a:ext cx="2114700" cy="400079"/>
          </a:xfrm>
          <a:prstGeom prst="rect">
            <a:avLst/>
          </a:prstGeom>
          <a:solidFill>
            <a:srgbClr val="1F2B66"/>
          </a:solidFill>
          <a:ln>
            <a:noFill/>
          </a:ln>
        </p:spPr>
        <p:txBody>
          <a:bodyPr spcFirstLastPara="1" wrap="square" lIns="91425" tIns="91425" rIns="91425" bIns="91425" anchor="t" anchorCtr="0">
            <a:spAutoFit/>
          </a:bodyPr>
          <a:lstStyle/>
          <a:p>
            <a:pPr algn="r" defTabSz="914378"/>
            <a:r>
              <a:rPr lang="pt-BR" b="1" dirty="0">
                <a:solidFill>
                  <a:srgbClr val="FFFFFF"/>
                </a:solidFill>
                <a:latin typeface="Montserrat" panose="00000500000000000000" pitchFamily="2" charset="0"/>
                <a:ea typeface="Poppins SemiBold"/>
                <a:cs typeface="Poppins SemiBold"/>
                <a:sym typeface="Poppins SemiBold"/>
              </a:rPr>
              <a:t>Sales Data</a:t>
            </a:r>
            <a:endParaRPr b="1" dirty="0">
              <a:solidFill>
                <a:srgbClr val="FFFFFF"/>
              </a:solidFill>
              <a:latin typeface="Montserrat" panose="00000500000000000000" pitchFamily="2" charset="0"/>
              <a:ea typeface="Poppins SemiBold"/>
              <a:cs typeface="Poppins SemiBold"/>
              <a:sym typeface="Poppins SemiBold"/>
            </a:endParaRPr>
          </a:p>
        </p:txBody>
      </p:sp>
      <p:sp>
        <p:nvSpPr>
          <p:cNvPr id="203" name="Google Shape;203;p21"/>
          <p:cNvSpPr txBox="1"/>
          <p:nvPr/>
        </p:nvSpPr>
        <p:spPr>
          <a:xfrm>
            <a:off x="6700838" y="3594616"/>
            <a:ext cx="2114550" cy="492412"/>
          </a:xfrm>
          <a:prstGeom prst="rect">
            <a:avLst/>
          </a:prstGeom>
          <a:solidFill>
            <a:srgbClr val="3A8A9E"/>
          </a:solidFill>
          <a:ln>
            <a:noFill/>
          </a:ln>
        </p:spPr>
        <p:txBody>
          <a:bodyPr spcFirstLastPara="1" wrap="square" lIns="91425" tIns="91425" rIns="91425" bIns="91425" anchor="t" anchorCtr="0">
            <a:spAutoFit/>
          </a:bodyPr>
          <a:lstStyle/>
          <a:p>
            <a:pPr algn="r" defTabSz="914378"/>
            <a:r>
              <a:rPr lang="pt-BR" sz="1000" dirty="0" err="1">
                <a:solidFill>
                  <a:srgbClr val="FFFFFF"/>
                </a:solidFill>
                <a:latin typeface="Montserrat" panose="00000500000000000000" pitchFamily="2" charset="0"/>
                <a:ea typeface="Poppins"/>
                <a:cs typeface="Poppins"/>
                <a:sym typeface="Poppins"/>
              </a:rPr>
              <a:t>Receipt-based</a:t>
            </a:r>
            <a:r>
              <a:rPr lang="pt-BR" sz="1000" dirty="0">
                <a:solidFill>
                  <a:srgbClr val="FFFFFF"/>
                </a:solidFill>
                <a:latin typeface="Montserrat" panose="00000500000000000000" pitchFamily="2" charset="0"/>
                <a:ea typeface="Poppins"/>
                <a:cs typeface="Poppins"/>
                <a:sym typeface="Poppins"/>
              </a:rPr>
              <a:t> SKU </a:t>
            </a:r>
            <a:r>
              <a:rPr lang="pt-BR" sz="1000" dirty="0" err="1">
                <a:solidFill>
                  <a:srgbClr val="FFFFFF"/>
                </a:solidFill>
                <a:latin typeface="Montserrat" panose="00000500000000000000" pitchFamily="2" charset="0"/>
                <a:ea typeface="Poppins"/>
                <a:cs typeface="Poppins"/>
                <a:sym typeface="Poppins"/>
              </a:rPr>
              <a:t>level</a:t>
            </a:r>
            <a:endParaRPr lang="pt-BR" sz="1000" dirty="0">
              <a:solidFill>
                <a:srgbClr val="FFFFFF"/>
              </a:solidFill>
              <a:latin typeface="Montserrat" panose="00000500000000000000" pitchFamily="2" charset="0"/>
              <a:ea typeface="Poppins"/>
              <a:cs typeface="Poppins"/>
              <a:sym typeface="Poppins"/>
            </a:endParaRPr>
          </a:p>
          <a:p>
            <a:pPr algn="r" defTabSz="914378"/>
            <a:r>
              <a:rPr lang="pt-BR" sz="1000" dirty="0">
                <a:solidFill>
                  <a:srgbClr val="FFFFFF"/>
                </a:solidFill>
                <a:latin typeface="Montserrat" panose="00000500000000000000" pitchFamily="2" charset="0"/>
                <a:ea typeface="Poppins"/>
                <a:cs typeface="Poppins"/>
                <a:sym typeface="Poppins"/>
              </a:rPr>
              <a:t>data </a:t>
            </a:r>
            <a:r>
              <a:rPr lang="pt-BR" sz="1000" dirty="0" err="1">
                <a:solidFill>
                  <a:srgbClr val="FFFFFF"/>
                </a:solidFill>
                <a:latin typeface="Montserrat" panose="00000500000000000000" pitchFamily="2" charset="0"/>
                <a:ea typeface="Poppins"/>
                <a:cs typeface="Poppins"/>
                <a:sym typeface="Poppins"/>
              </a:rPr>
              <a:t>on</a:t>
            </a:r>
            <a:r>
              <a:rPr lang="pt-BR" sz="1000" dirty="0">
                <a:solidFill>
                  <a:srgbClr val="FFFFFF"/>
                </a:solidFill>
                <a:latin typeface="Montserrat" panose="00000500000000000000" pitchFamily="2" charset="0"/>
                <a:ea typeface="Poppins"/>
                <a:cs typeface="Poppins"/>
                <a:sym typeface="Poppins"/>
              </a:rPr>
              <a:t> 23M HHLD</a:t>
            </a:r>
            <a:endParaRPr lang="en-US" sz="1000" dirty="0">
              <a:solidFill>
                <a:srgbClr val="FFFFFF"/>
              </a:solidFill>
              <a:latin typeface="Montserrat" panose="00000500000000000000" pitchFamily="2" charset="0"/>
              <a:ea typeface="Poppins"/>
              <a:cs typeface="Poppins"/>
            </a:endParaRPr>
          </a:p>
        </p:txBody>
      </p:sp>
      <p:pic>
        <p:nvPicPr>
          <p:cNvPr id="189" name="Google Shape;189;p21"/>
          <p:cNvPicPr preferRelativeResize="0"/>
          <p:nvPr/>
        </p:nvPicPr>
        <p:blipFill>
          <a:blip r:embed="rId5">
            <a:alphaModFix/>
          </a:blip>
          <a:stretch>
            <a:fillRect/>
          </a:stretch>
        </p:blipFill>
        <p:spPr>
          <a:xfrm>
            <a:off x="3877691" y="2110553"/>
            <a:ext cx="944925" cy="930617"/>
          </a:xfrm>
          <a:prstGeom prst="rect">
            <a:avLst/>
          </a:prstGeom>
          <a:noFill/>
          <a:ln>
            <a:noFill/>
          </a:ln>
        </p:spPr>
      </p:pic>
      <p:sp>
        <p:nvSpPr>
          <p:cNvPr id="16" name="TextBox 15">
            <a:extLst>
              <a:ext uri="{FF2B5EF4-FFF2-40B4-BE49-F238E27FC236}">
                <a16:creationId xmlns:a16="http://schemas.microsoft.com/office/drawing/2014/main" id="{62F0C867-5D28-3EE1-805D-57D4C4C5D55A}"/>
              </a:ext>
            </a:extLst>
          </p:cNvPr>
          <p:cNvSpPr txBox="1"/>
          <p:nvPr/>
        </p:nvSpPr>
        <p:spPr>
          <a:xfrm>
            <a:off x="3133725" y="3668851"/>
            <a:ext cx="24003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defTabSz="914378"/>
            <a:r>
              <a:rPr lang="pt-BR" sz="2000" b="1" dirty="0">
                <a:solidFill>
                  <a:srgbClr val="424242"/>
                </a:solidFill>
                <a:latin typeface="Poppins"/>
              </a:rPr>
              <a:t>DATA CUBE</a:t>
            </a:r>
            <a:endParaRPr lang="en-US" sz="2000" dirty="0">
              <a:solidFill>
                <a:srgbClr val="424242"/>
              </a:solidFill>
              <a:latin typeface="Poppins"/>
            </a:endParaRPr>
          </a:p>
        </p:txBody>
      </p:sp>
      <p:sp>
        <p:nvSpPr>
          <p:cNvPr id="192" name="Google Shape;192;p21"/>
          <p:cNvSpPr txBox="1"/>
          <p:nvPr/>
        </p:nvSpPr>
        <p:spPr>
          <a:xfrm>
            <a:off x="6700838" y="2093127"/>
            <a:ext cx="2113200" cy="400079"/>
          </a:xfrm>
          <a:prstGeom prst="rect">
            <a:avLst/>
          </a:prstGeom>
          <a:solidFill>
            <a:srgbClr val="1F2B66"/>
          </a:solidFill>
          <a:ln>
            <a:noFill/>
          </a:ln>
        </p:spPr>
        <p:txBody>
          <a:bodyPr spcFirstLastPara="1" wrap="square" lIns="91425" tIns="91425" rIns="91425" bIns="91425" anchor="t" anchorCtr="0">
            <a:spAutoFit/>
          </a:bodyPr>
          <a:lstStyle/>
          <a:p>
            <a:pPr algn="r" defTabSz="914378"/>
            <a:r>
              <a:rPr lang="pt-BR" b="1" dirty="0">
                <a:solidFill>
                  <a:srgbClr val="FFFFFF"/>
                </a:solidFill>
                <a:latin typeface="Montserrat" panose="00000500000000000000" pitchFamily="2" charset="0"/>
                <a:ea typeface="Poppins SemiBold"/>
                <a:cs typeface="Poppins SemiBold"/>
                <a:sym typeface="Poppins SemiBold"/>
              </a:rPr>
              <a:t>Watching Data</a:t>
            </a:r>
            <a:endParaRPr b="1" dirty="0">
              <a:solidFill>
                <a:srgbClr val="FFFFFF"/>
              </a:solidFill>
              <a:latin typeface="Montserrat" panose="00000500000000000000" pitchFamily="2" charset="0"/>
              <a:ea typeface="Poppins SemiBold"/>
              <a:cs typeface="Poppins SemiBold"/>
              <a:sym typeface="Poppins SemiBold"/>
            </a:endParaRPr>
          </a:p>
        </p:txBody>
      </p:sp>
      <p:sp>
        <p:nvSpPr>
          <p:cNvPr id="19" name="TextBox 18">
            <a:extLst>
              <a:ext uri="{FF2B5EF4-FFF2-40B4-BE49-F238E27FC236}">
                <a16:creationId xmlns:a16="http://schemas.microsoft.com/office/drawing/2014/main" id="{EC7E8945-FB47-7C36-A633-E3877730B820}"/>
              </a:ext>
            </a:extLst>
          </p:cNvPr>
          <p:cNvSpPr txBox="1"/>
          <p:nvPr/>
        </p:nvSpPr>
        <p:spPr>
          <a:xfrm>
            <a:off x="23132" y="4514764"/>
            <a:ext cx="7343776" cy="71583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defTabSz="914378">
              <a:lnSpc>
                <a:spcPct val="114999"/>
              </a:lnSpc>
            </a:pPr>
            <a:r>
              <a:rPr lang="pt-BR" sz="900" b="1" dirty="0">
                <a:solidFill>
                  <a:srgbClr val="909090"/>
                </a:solidFill>
                <a:latin typeface="Montserrat" panose="00000500000000000000" pitchFamily="2" charset="0"/>
                <a:cs typeface="Poppins"/>
              </a:rPr>
              <a:t>Notes: </a:t>
            </a:r>
            <a:r>
              <a:rPr lang="en-US" sz="900" dirty="0">
                <a:solidFill>
                  <a:srgbClr val="909090"/>
                </a:solidFill>
                <a:latin typeface="Montserrat" panose="00000500000000000000" pitchFamily="2" charset="0"/>
                <a:cs typeface="Poppins Light"/>
              </a:rPr>
              <a:t>ABCS Receipt Network (23M monthly active panelists who scan and allow access to email receipts.  Total receipts per month is 300M, or approximately 20 average receipts per member per month) with purchasing power of $132B a year.</a:t>
            </a:r>
          </a:p>
          <a:p>
            <a:pPr defTabSz="914378">
              <a:lnSpc>
                <a:spcPct val="114999"/>
              </a:lnSpc>
            </a:pPr>
            <a:endParaRPr lang="en-US" sz="900" dirty="0">
              <a:solidFill>
                <a:srgbClr val="909090"/>
              </a:solidFill>
              <a:latin typeface="Montserrat" panose="00000500000000000000" pitchFamily="2" charset="0"/>
              <a:cs typeface="Poppins Light"/>
            </a:endParaRPr>
          </a:p>
          <a:p>
            <a:pPr defTabSz="914378">
              <a:lnSpc>
                <a:spcPct val="114999"/>
              </a:lnSpc>
            </a:pPr>
            <a:endParaRPr lang="en-US" sz="900" dirty="0">
              <a:solidFill>
                <a:srgbClr val="909090"/>
              </a:solidFill>
              <a:latin typeface="Montserrat" panose="00000500000000000000" pitchFamily="2" charset="0"/>
            </a:endParaRPr>
          </a:p>
        </p:txBody>
      </p:sp>
      <p:pic>
        <p:nvPicPr>
          <p:cNvPr id="5" name="Google Shape;201;p21">
            <a:extLst>
              <a:ext uri="{FF2B5EF4-FFF2-40B4-BE49-F238E27FC236}">
                <a16:creationId xmlns:a16="http://schemas.microsoft.com/office/drawing/2014/main" id="{B62D3BEC-A724-B604-AF62-699861530690}"/>
              </a:ext>
            </a:extLst>
          </p:cNvPr>
          <p:cNvPicPr preferRelativeResize="0"/>
          <p:nvPr/>
        </p:nvPicPr>
        <p:blipFill rotWithShape="1">
          <a:blip r:embed="rId6">
            <a:alphaModFix/>
          </a:blip>
          <a:srcRect l="-2273" t="16287" r="-880" b="17139"/>
          <a:stretch/>
        </p:blipFill>
        <p:spPr>
          <a:xfrm>
            <a:off x="5393326" y="2013953"/>
            <a:ext cx="1973582" cy="1096215"/>
          </a:xfrm>
          <a:prstGeom prst="rect">
            <a:avLst/>
          </a:prstGeom>
          <a:noFill/>
          <a:ln>
            <a:noFill/>
          </a:ln>
        </p:spPr>
      </p:pic>
      <p:pic>
        <p:nvPicPr>
          <p:cNvPr id="7" name="Google Shape;201;p21">
            <a:extLst>
              <a:ext uri="{FF2B5EF4-FFF2-40B4-BE49-F238E27FC236}">
                <a16:creationId xmlns:a16="http://schemas.microsoft.com/office/drawing/2014/main" id="{4E00F1BC-5201-2C21-207E-042E4D8942AC}"/>
              </a:ext>
            </a:extLst>
          </p:cNvPr>
          <p:cNvPicPr preferRelativeResize="0"/>
          <p:nvPr/>
        </p:nvPicPr>
        <p:blipFill rotWithShape="1">
          <a:blip r:embed="rId6">
            <a:alphaModFix/>
          </a:blip>
          <a:srcRect l="-2273" t="16287" r="-880" b="17139"/>
          <a:stretch/>
        </p:blipFill>
        <p:spPr>
          <a:xfrm>
            <a:off x="5488578" y="3142668"/>
            <a:ext cx="1811657" cy="1005727"/>
          </a:xfrm>
          <a:prstGeom prst="rect">
            <a:avLst/>
          </a:prstGeom>
          <a:noFill/>
          <a:ln>
            <a:noFill/>
          </a:ln>
        </p:spPr>
      </p:pic>
      <p:pic>
        <p:nvPicPr>
          <p:cNvPr id="10" name="Google Shape;201;p21">
            <a:extLst>
              <a:ext uri="{FF2B5EF4-FFF2-40B4-BE49-F238E27FC236}">
                <a16:creationId xmlns:a16="http://schemas.microsoft.com/office/drawing/2014/main" id="{E7A857E6-E57A-98AF-0C34-DFC9DA2FB810}"/>
              </a:ext>
            </a:extLst>
          </p:cNvPr>
          <p:cNvPicPr preferRelativeResize="0"/>
          <p:nvPr/>
        </p:nvPicPr>
        <p:blipFill rotWithShape="1">
          <a:blip r:embed="rId6">
            <a:alphaModFix/>
          </a:blip>
          <a:srcRect l="-2273" t="16287" r="-880" b="17139"/>
          <a:stretch/>
        </p:blipFill>
        <p:spPr>
          <a:xfrm>
            <a:off x="5402852" y="812077"/>
            <a:ext cx="2006919" cy="1105739"/>
          </a:xfrm>
          <a:prstGeom prst="rect">
            <a:avLst/>
          </a:prstGeom>
          <a:noFill/>
          <a:ln>
            <a:noFill/>
          </a:ln>
        </p:spPr>
      </p:pic>
      <p:sp>
        <p:nvSpPr>
          <p:cNvPr id="13" name="Google Shape;187;p21">
            <a:extLst>
              <a:ext uri="{FF2B5EF4-FFF2-40B4-BE49-F238E27FC236}">
                <a16:creationId xmlns:a16="http://schemas.microsoft.com/office/drawing/2014/main" id="{808190EA-4ED9-9949-F1AF-ECA348CF72BB}"/>
              </a:ext>
            </a:extLst>
          </p:cNvPr>
          <p:cNvSpPr txBox="1"/>
          <p:nvPr/>
        </p:nvSpPr>
        <p:spPr>
          <a:xfrm>
            <a:off x="271463" y="2592527"/>
            <a:ext cx="2752800" cy="1034099"/>
          </a:xfrm>
          <a:prstGeom prst="rect">
            <a:avLst/>
          </a:prstGeom>
          <a:noFill/>
          <a:ln>
            <a:noFill/>
          </a:ln>
        </p:spPr>
        <p:txBody>
          <a:bodyPr spcFirstLastPara="1" wrap="square" lIns="91425" tIns="91425" rIns="91425" bIns="91425" anchor="t" anchorCtr="0">
            <a:spAutoFit/>
          </a:bodyPr>
          <a:lstStyle/>
          <a:p>
            <a:pPr defTabSz="914378">
              <a:lnSpc>
                <a:spcPct val="115000"/>
              </a:lnSpc>
            </a:pPr>
            <a:r>
              <a:rPr lang="en-US" sz="1200" dirty="0">
                <a:solidFill>
                  <a:srgbClr val="5D95A6"/>
                </a:solidFill>
                <a:latin typeface="Segoe UI" panose="020B0502040204020203" pitchFamily="34" charset="0"/>
                <a:ea typeface="Poppins Light"/>
                <a:cs typeface="Segoe UI" panose="020B0502040204020203" pitchFamily="34" charset="0"/>
              </a:rPr>
              <a:t>ABCS uses “single source” methodology where exposure and measurement data is from the same unique individual.​</a:t>
            </a:r>
          </a:p>
        </p:txBody>
      </p:sp>
      <p:pic>
        <p:nvPicPr>
          <p:cNvPr id="20" name="Picture 3" descr="A picture containing gallery, room, scene&#10;&#10;Description automatically generated">
            <a:extLst>
              <a:ext uri="{FF2B5EF4-FFF2-40B4-BE49-F238E27FC236}">
                <a16:creationId xmlns:a16="http://schemas.microsoft.com/office/drawing/2014/main" id="{47CCD9E5-65B6-91E4-36F3-3C0FACF7E7C2}"/>
              </a:ext>
            </a:extLst>
          </p:cNvPr>
          <p:cNvPicPr>
            <a:picLocks noChangeAspect="1"/>
          </p:cNvPicPr>
          <p:nvPr/>
        </p:nvPicPr>
        <p:blipFill>
          <a:blip r:embed="rId4"/>
          <a:stretch>
            <a:fillRect/>
          </a:stretch>
        </p:blipFill>
        <p:spPr>
          <a:xfrm rot="16200000">
            <a:off x="5484149" y="612887"/>
            <a:ext cx="1580685" cy="1502949"/>
          </a:xfrm>
          <a:prstGeom prst="rect">
            <a:avLst/>
          </a:prstGeom>
        </p:spPr>
      </p:pic>
      <p:pic>
        <p:nvPicPr>
          <p:cNvPr id="21" name="Picture 3" descr="A picture containing gallery, room, scene&#10;&#10;Description automatically generated">
            <a:extLst>
              <a:ext uri="{FF2B5EF4-FFF2-40B4-BE49-F238E27FC236}">
                <a16:creationId xmlns:a16="http://schemas.microsoft.com/office/drawing/2014/main" id="{4D5FA5D8-0F5A-A584-3525-75B84322A79D}"/>
              </a:ext>
            </a:extLst>
          </p:cNvPr>
          <p:cNvPicPr>
            <a:picLocks noChangeAspect="1"/>
          </p:cNvPicPr>
          <p:nvPr/>
        </p:nvPicPr>
        <p:blipFill>
          <a:blip r:embed="rId4"/>
          <a:stretch>
            <a:fillRect/>
          </a:stretch>
        </p:blipFill>
        <p:spPr>
          <a:xfrm rot="19800000">
            <a:off x="5471033" y="1816214"/>
            <a:ext cx="1580695" cy="1502949"/>
          </a:xfrm>
          <a:prstGeom prst="rect">
            <a:avLst/>
          </a:prstGeom>
        </p:spPr>
      </p:pic>
      <p:pic>
        <p:nvPicPr>
          <p:cNvPr id="18" name="Picture 18">
            <a:extLst>
              <a:ext uri="{FF2B5EF4-FFF2-40B4-BE49-F238E27FC236}">
                <a16:creationId xmlns:a16="http://schemas.microsoft.com/office/drawing/2014/main" id="{48D9D563-8165-73FF-2EA2-5C666BD22BEF}"/>
              </a:ext>
            </a:extLst>
          </p:cNvPr>
          <p:cNvPicPr>
            <a:picLocks noChangeAspect="1"/>
          </p:cNvPicPr>
          <p:nvPr/>
        </p:nvPicPr>
        <p:blipFill>
          <a:blip r:embed="rId7"/>
          <a:stretch>
            <a:fillRect/>
          </a:stretch>
        </p:blipFill>
        <p:spPr>
          <a:xfrm>
            <a:off x="6115052" y="1263793"/>
            <a:ext cx="390583" cy="395288"/>
          </a:xfrm>
          <a:prstGeom prst="rect">
            <a:avLst/>
          </a:prstGeom>
        </p:spPr>
      </p:pic>
      <p:pic>
        <p:nvPicPr>
          <p:cNvPr id="23" name="Picture 3" descr="A picture containing gallery, room, scene&#10;&#10;Description automatically generated">
            <a:extLst>
              <a:ext uri="{FF2B5EF4-FFF2-40B4-BE49-F238E27FC236}">
                <a16:creationId xmlns:a16="http://schemas.microsoft.com/office/drawing/2014/main" id="{DA019014-9487-1C52-7160-AD589B436D78}"/>
              </a:ext>
            </a:extLst>
          </p:cNvPr>
          <p:cNvPicPr>
            <a:picLocks noChangeAspect="1"/>
          </p:cNvPicPr>
          <p:nvPr/>
        </p:nvPicPr>
        <p:blipFill>
          <a:blip r:embed="rId4"/>
          <a:stretch>
            <a:fillRect/>
          </a:stretch>
        </p:blipFill>
        <p:spPr>
          <a:xfrm rot="19800000">
            <a:off x="5476650" y="2860666"/>
            <a:ext cx="1585703" cy="1507711"/>
          </a:xfrm>
          <a:prstGeom prst="rect">
            <a:avLst/>
          </a:prstGeom>
        </p:spPr>
      </p:pic>
      <p:pic>
        <p:nvPicPr>
          <p:cNvPr id="9" name="Picture 10">
            <a:extLst>
              <a:ext uri="{FF2B5EF4-FFF2-40B4-BE49-F238E27FC236}">
                <a16:creationId xmlns:a16="http://schemas.microsoft.com/office/drawing/2014/main" id="{C6B6D267-5AC7-E3F9-7DD8-336E088FBB71}"/>
              </a:ext>
            </a:extLst>
          </p:cNvPr>
          <p:cNvPicPr>
            <a:picLocks noChangeAspect="1"/>
          </p:cNvPicPr>
          <p:nvPr/>
        </p:nvPicPr>
        <p:blipFill>
          <a:blip r:embed="rId8"/>
          <a:stretch>
            <a:fillRect/>
          </a:stretch>
        </p:blipFill>
        <p:spPr>
          <a:xfrm>
            <a:off x="6076953" y="3473590"/>
            <a:ext cx="376051" cy="361952"/>
          </a:xfrm>
          <a:prstGeom prst="rect">
            <a:avLst/>
          </a:prstGeom>
        </p:spPr>
      </p:pic>
      <p:cxnSp>
        <p:nvCxnSpPr>
          <p:cNvPr id="35" name="Connector: Curved 34">
            <a:extLst>
              <a:ext uri="{FF2B5EF4-FFF2-40B4-BE49-F238E27FC236}">
                <a16:creationId xmlns:a16="http://schemas.microsoft.com/office/drawing/2014/main" id="{43F5B03D-50B8-659B-8874-E9D03920D6B1}"/>
              </a:ext>
            </a:extLst>
          </p:cNvPr>
          <p:cNvCxnSpPr>
            <a:cxnSpLocks/>
          </p:cNvCxnSpPr>
          <p:nvPr/>
        </p:nvCxnSpPr>
        <p:spPr>
          <a:xfrm flipH="1" flipV="1">
            <a:off x="4829176" y="2578242"/>
            <a:ext cx="1062038" cy="4762"/>
          </a:xfrm>
          <a:prstGeom prst="curvedConnector3">
            <a:avLst/>
          </a:prstGeom>
          <a:ln w="57150">
            <a:solidFill>
              <a:srgbClr val="5D95A6"/>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10E9D736-93EA-768E-05AD-B5BCBAE5E8F7}"/>
              </a:ext>
            </a:extLst>
          </p:cNvPr>
          <p:cNvCxnSpPr>
            <a:cxnSpLocks/>
          </p:cNvCxnSpPr>
          <p:nvPr/>
        </p:nvCxnSpPr>
        <p:spPr>
          <a:xfrm flipH="1" flipV="1">
            <a:off x="4810128" y="2725881"/>
            <a:ext cx="1081087" cy="1023934"/>
          </a:xfrm>
          <a:prstGeom prst="curvedConnector3">
            <a:avLst/>
          </a:prstGeom>
          <a:ln w="57150">
            <a:solidFill>
              <a:srgbClr val="5D95A6"/>
            </a:solidFill>
            <a:tailEnd type="triangle"/>
          </a:ln>
        </p:spPr>
        <p:style>
          <a:lnRef idx="1">
            <a:schemeClr val="accent1"/>
          </a:lnRef>
          <a:fillRef idx="0">
            <a:schemeClr val="accent1"/>
          </a:fillRef>
          <a:effectRef idx="0">
            <a:schemeClr val="accent1"/>
          </a:effectRef>
          <a:fontRef idx="minor">
            <a:schemeClr val="tx1"/>
          </a:fontRef>
        </p:style>
      </p:cxnSp>
      <p:pic>
        <p:nvPicPr>
          <p:cNvPr id="37" name="Picture 37">
            <a:extLst>
              <a:ext uri="{FF2B5EF4-FFF2-40B4-BE49-F238E27FC236}">
                <a16:creationId xmlns:a16="http://schemas.microsoft.com/office/drawing/2014/main" id="{D27ACE53-B071-7A53-B341-B842BFB17F5E}"/>
              </a:ext>
            </a:extLst>
          </p:cNvPr>
          <p:cNvPicPr>
            <a:picLocks noChangeAspect="1"/>
          </p:cNvPicPr>
          <p:nvPr/>
        </p:nvPicPr>
        <p:blipFill>
          <a:blip r:embed="rId9"/>
          <a:stretch>
            <a:fillRect/>
          </a:stretch>
        </p:blipFill>
        <p:spPr>
          <a:xfrm>
            <a:off x="6057900" y="2359168"/>
            <a:ext cx="424066" cy="442913"/>
          </a:xfrm>
          <a:prstGeom prst="rect">
            <a:avLst/>
          </a:prstGeom>
        </p:spPr>
      </p:pic>
      <p:cxnSp>
        <p:nvCxnSpPr>
          <p:cNvPr id="8" name="Straight Arrow Connector 7">
            <a:extLst>
              <a:ext uri="{FF2B5EF4-FFF2-40B4-BE49-F238E27FC236}">
                <a16:creationId xmlns:a16="http://schemas.microsoft.com/office/drawing/2014/main" id="{0BCC76CF-3D7D-6214-CCF3-4FB1782DC4FA}"/>
              </a:ext>
            </a:extLst>
          </p:cNvPr>
          <p:cNvCxnSpPr/>
          <p:nvPr/>
        </p:nvCxnSpPr>
        <p:spPr>
          <a:xfrm flipV="1">
            <a:off x="373499" y="794792"/>
            <a:ext cx="8460222" cy="6069"/>
          </a:xfrm>
          <a:prstGeom prst="straightConnector1">
            <a:avLst/>
          </a:prstGeom>
          <a:ln w="28575">
            <a:solidFill>
              <a:srgbClr val="117D98"/>
            </a:solidFill>
          </a:ln>
        </p:spPr>
        <p:style>
          <a:lnRef idx="1">
            <a:schemeClr val="accent1"/>
          </a:lnRef>
          <a:fillRef idx="0">
            <a:schemeClr val="accent1"/>
          </a:fillRef>
          <a:effectRef idx="0">
            <a:schemeClr val="accent1"/>
          </a:effectRef>
          <a:fontRef idx="minor">
            <a:schemeClr val="tx1"/>
          </a:fontRef>
        </p:style>
      </p:cxnSp>
      <p:pic>
        <p:nvPicPr>
          <p:cNvPr id="6" name="Google Shape;76;p14" descr="A picture containing logo&#10;&#10;Description automatically generated">
            <a:extLst>
              <a:ext uri="{FF2B5EF4-FFF2-40B4-BE49-F238E27FC236}">
                <a16:creationId xmlns:a16="http://schemas.microsoft.com/office/drawing/2014/main" id="{80D8B6D7-E06A-3D41-CF79-7FA413C9D299}"/>
              </a:ext>
            </a:extLst>
          </p:cNvPr>
          <p:cNvPicPr preferRelativeResize="0"/>
          <p:nvPr/>
        </p:nvPicPr>
        <p:blipFill>
          <a:blip r:embed="rId10">
            <a:alphaModFix/>
          </a:blip>
          <a:stretch>
            <a:fillRect/>
          </a:stretch>
        </p:blipFill>
        <p:spPr>
          <a:xfrm>
            <a:off x="7320595" y="4681515"/>
            <a:ext cx="1321901" cy="281904"/>
          </a:xfrm>
          <a:prstGeom prst="rect">
            <a:avLst/>
          </a:prstGeom>
          <a:noFill/>
          <a:ln>
            <a:noFill/>
          </a:ln>
        </p:spPr>
      </p:pic>
    </p:spTree>
    <p:extLst>
      <p:ext uri="{BB962C8B-B14F-4D97-AF65-F5344CB8AC3E}">
        <p14:creationId xmlns:p14="http://schemas.microsoft.com/office/powerpoint/2010/main" val="2601819255"/>
      </p:ext>
    </p:extLst>
  </p:cSld>
  <p:clrMapOvr>
    <a:masterClrMapping/>
  </p:clrMapOvr>
</p:sld>
</file>

<file path=ppt/theme/theme1.xml><?xml version="1.0" encoding="utf-8"?>
<a:theme xmlns:a="http://schemas.openxmlformats.org/drawingml/2006/main" name="Simple Business Meeting by Slidesgo">
  <a:themeElements>
    <a:clrScheme name="Simple Light">
      <a:dk1>
        <a:srgbClr val="000000"/>
      </a:dk1>
      <a:lt1>
        <a:srgbClr val="FFFFFF"/>
      </a:lt1>
      <a:dk2>
        <a:srgbClr val="FF6B03"/>
      </a:dk2>
      <a:lt2>
        <a:srgbClr val="073763"/>
      </a:lt2>
      <a:accent1>
        <a:srgbClr val="9FC5E8"/>
      </a:accent1>
      <a:accent2>
        <a:srgbClr val="F9CB9C"/>
      </a:accent2>
      <a:accent3>
        <a:srgbClr val="CFE2F3"/>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9689</TotalTime>
  <Words>1234</Words>
  <Application>Microsoft Office PowerPoint</Application>
  <PresentationFormat>On-screen Show (16:9)</PresentationFormat>
  <Paragraphs>224</Paragraphs>
  <Slides>12</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vt:i4>
      </vt:variant>
    </vt:vector>
  </HeadingPairs>
  <TitlesOfParts>
    <vt:vector size="23" baseType="lpstr">
      <vt:lpstr>Poppins Light</vt:lpstr>
      <vt:lpstr>Montserrat ExtraBold</vt:lpstr>
      <vt:lpstr>Montserrat</vt:lpstr>
      <vt:lpstr>Poppins</vt:lpstr>
      <vt:lpstr>Segoe UI</vt:lpstr>
      <vt:lpstr>Calibri</vt:lpstr>
      <vt:lpstr>Montserrat Black</vt:lpstr>
      <vt:lpstr>Arial</vt:lpstr>
      <vt:lpstr>Montserrat Medium</vt:lpstr>
      <vt:lpstr>Poppins SemiBold</vt:lpstr>
      <vt:lpstr>Simple Business Meeting by Slidesgo</vt:lpstr>
      <vt:lpstr>Sales Effect Cloud Sweets General Dollar Interim Report </vt:lpstr>
      <vt:lpstr>Sales Lift Research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right insights turn every touch point into a pure sales opportunity”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Lenovo</dc:creator>
  <cp:lastModifiedBy>Yolanda Lopez</cp:lastModifiedBy>
  <cp:revision>281</cp:revision>
  <dcterms:modified xsi:type="dcterms:W3CDTF">2025-08-28T20:23:59Z</dcterms:modified>
</cp:coreProperties>
</file>